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304" r:id="rId5"/>
    <p:sldId id="269" r:id="rId6"/>
    <p:sldId id="263" r:id="rId7"/>
    <p:sldId id="305" r:id="rId8"/>
    <p:sldId id="264" r:id="rId9"/>
    <p:sldId id="265" r:id="rId10"/>
    <p:sldId id="284" r:id="rId11"/>
    <p:sldId id="297" r:id="rId12"/>
    <p:sldId id="306" r:id="rId13"/>
    <p:sldId id="260" r:id="rId14"/>
    <p:sldId id="261" r:id="rId15"/>
    <p:sldId id="266" r:id="rId16"/>
    <p:sldId id="262" r:id="rId17"/>
    <p:sldId id="267" r:id="rId18"/>
    <p:sldId id="268" r:id="rId19"/>
    <p:sldId id="295" r:id="rId20"/>
    <p:sldId id="307" r:id="rId21"/>
    <p:sldId id="277" r:id="rId22"/>
    <p:sldId id="278" r:id="rId23"/>
    <p:sldId id="280" r:id="rId24"/>
    <p:sldId id="279" r:id="rId25"/>
    <p:sldId id="285" r:id="rId26"/>
    <p:sldId id="281" r:id="rId27"/>
    <p:sldId id="282" r:id="rId28"/>
    <p:sldId id="283" r:id="rId29"/>
    <p:sldId id="286" r:id="rId30"/>
    <p:sldId id="270" r:id="rId31"/>
    <p:sldId id="274" r:id="rId32"/>
    <p:sldId id="275" r:id="rId33"/>
    <p:sldId id="308" r:id="rId34"/>
    <p:sldId id="309" r:id="rId35"/>
    <p:sldId id="287" r:id="rId36"/>
    <p:sldId id="299" r:id="rId37"/>
    <p:sldId id="300" r:id="rId38"/>
    <p:sldId id="288" r:id="rId39"/>
    <p:sldId id="289" r:id="rId40"/>
    <p:sldId id="290" r:id="rId41"/>
    <p:sldId id="291" r:id="rId42"/>
    <p:sldId id="292" r:id="rId43"/>
    <p:sldId id="293" r:id="rId44"/>
    <p:sldId id="294" r:id="rId45"/>
    <p:sldId id="301" r:id="rId46"/>
    <p:sldId id="302" r:id="rId47"/>
    <p:sldId id="30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1DA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5" d="100"/>
          <a:sy n="75" d="100"/>
        </p:scale>
        <p:origin x="-13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50D279-1132-AF49-B9B4-333BFDB717E0}" type="datetimeFigureOut">
              <a:rPr lang="en-US" smtClean="0"/>
              <a:pPr/>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0D279-1132-AF49-B9B4-333BFDB717E0}" type="datetimeFigureOut">
              <a:rPr lang="en-US" smtClean="0"/>
              <a:pPr/>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0D279-1132-AF49-B9B4-333BFDB717E0}" type="datetimeFigureOut">
              <a:rPr lang="en-US" smtClean="0"/>
              <a:pPr/>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0D279-1132-AF49-B9B4-333BFDB717E0}" type="datetimeFigureOut">
              <a:rPr lang="en-US" smtClean="0"/>
              <a:pPr/>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0D279-1132-AF49-B9B4-333BFDB717E0}" type="datetimeFigureOut">
              <a:rPr lang="en-US" smtClean="0"/>
              <a:pPr/>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50D279-1132-AF49-B9B4-333BFDB717E0}" type="datetimeFigureOut">
              <a:rPr lang="en-US" smtClean="0"/>
              <a:pPr/>
              <a:t>8/26/13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50D279-1132-AF49-B9B4-333BFDB717E0}" type="datetimeFigureOut">
              <a:rPr lang="en-US" smtClean="0"/>
              <a:pPr/>
              <a:t>8/26/13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0D279-1132-AF49-B9B4-333BFDB717E0}" type="datetimeFigureOut">
              <a:rPr lang="en-US" smtClean="0"/>
              <a:pPr/>
              <a:t>8/26/13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D279-1132-AF49-B9B4-333BFDB717E0}" type="datetimeFigureOut">
              <a:rPr lang="en-US" smtClean="0"/>
              <a:pPr/>
              <a:t>8/26/13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D279-1132-AF49-B9B4-333BFDB717E0}" type="datetimeFigureOut">
              <a:rPr lang="en-US" smtClean="0"/>
              <a:pPr/>
              <a:t>8/26/13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D279-1132-AF49-B9B4-333BFDB717E0}" type="datetimeFigureOut">
              <a:rPr lang="en-US" smtClean="0"/>
              <a:pPr/>
              <a:t>8/26/13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1EEC9-4D86-BD44-9C21-C1F2E6D393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57000">
              <a:schemeClr val="accent4">
                <a:lumMod val="40000"/>
                <a:lumOff val="60000"/>
              </a:schemeClr>
            </a:gs>
            <a:gs pos="100000">
              <a:srgbClr val="D1DA61"/>
            </a:gs>
            <a:gs pos="5000">
              <a:schemeClr val="tx1">
                <a:lumMod val="50000"/>
                <a:lumOff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0D279-1132-AF49-B9B4-333BFDB717E0}" type="datetimeFigureOut">
              <a:rPr lang="en-US" smtClean="0"/>
              <a:pPr/>
              <a:t>8/26/13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1EEC9-4D86-BD44-9C21-C1F2E6D393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Odin%20and%20Lords%20of%20Asgar%20Saga.m4v" TargetMode="Externa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Viking%20Women%201.mov" TargetMode="External"/><Relationship Id="rId2" Type="http://schemas.openxmlformats.org/officeDocument/2006/relationships/slideLayout" Target="../slideLayouts/slideLayout2.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Viking%20Battle%20Traditions.m4v" TargetMode="External"/><Relationship Id="rId2" Type="http://schemas.openxmlformats.org/officeDocument/2006/relationships/slideLayout" Target="../slideLayouts/slideLayout2.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Valhalor.m4v" TargetMode="External"/><Relationship Id="rId2" Type="http://schemas.openxmlformats.org/officeDocument/2006/relationships/slideLayout" Target="../slideLayouts/slideLayout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Viking%20Longboat.mov" TargetMode="External"/><Relationship Id="rId2" Type="http://schemas.openxmlformats.org/officeDocument/2006/relationships/slideLayout" Target="../slideLayouts/slideLayout2.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Vikings%20at%20Sea%201.mov" TargetMode="External"/><Relationship Id="rId2" Type="http://schemas.openxmlformats.org/officeDocument/2006/relationships/slideLayout" Target="../slideLayouts/slideLayout2.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Viking%20Destiny.m4v" TargetMode="External"/><Relationship Id="rId2" Type="http://schemas.openxmlformats.org/officeDocument/2006/relationships/slideLayout" Target="../slideLayouts/slideLayout2.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Viking%20Warrior%20Honor.m4v" TargetMode="External"/><Relationship Id="rId2" Type="http://schemas.openxmlformats.org/officeDocument/2006/relationships/slideLayout" Target="../slideLayouts/slideLayout2.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Viking%20Ax.m4v" TargetMode="External"/><Relationship Id="rId2" Type="http://schemas.openxmlformats.org/officeDocument/2006/relationships/slideLayout" Target="../slideLayouts/slideLayout2.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Shield%20Formation.m4v" TargetMode="External"/><Relationship Id="rId2" Type="http://schemas.openxmlformats.org/officeDocument/2006/relationships/slideLayout" Target="../slideLayouts/slideLayout2.xml"/><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Maiden%20Schield%20Women.mov" TargetMode="External"/><Relationship Id="rId2" Type="http://schemas.openxmlformats.org/officeDocument/2006/relationships/slideLayout" Target="../slideLayouts/slideLayout2.xml"/><Relationship Id="rId3"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video" Target="file://localhost/Users/andrewgarbisch/Desktop/Social%20Studies/Social%20Studies%20Videos/The%20Vikings/Who%20were%20the%20Vikings.mov" TargetMode="Externa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The Vikings Civilization</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solidFill>
                  <a:srgbClr val="FFFF00"/>
                </a:solidFill>
              </a:rPr>
              <a:t>772-1066 A.D.</a:t>
            </a:r>
            <a:endParaRPr 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Sagas, gods, &amp; Mythology</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Sagas were Viking legends about famous Viking people &amp; Viking gods</a:t>
            </a:r>
          </a:p>
          <a:p>
            <a:endParaRPr lang="en-US" dirty="0" smtClean="0"/>
          </a:p>
          <a:p>
            <a:r>
              <a:rPr lang="en-US" dirty="0" smtClean="0"/>
              <a:t>The most famous Viking god was Odin who was a raven. He traded one of his eyes so he could see the future</a:t>
            </a:r>
          </a:p>
          <a:p>
            <a:endParaRPr lang="en-US" dirty="0" smtClean="0"/>
          </a:p>
          <a:p>
            <a:r>
              <a:rPr lang="en-US" dirty="0" smtClean="0"/>
              <a:t> Thor was another famous god. He held the hammer and was god of strength</a:t>
            </a:r>
          </a:p>
          <a:p>
            <a:endParaRPr lang="en-US" dirty="0" smtClean="0"/>
          </a:p>
          <a:p>
            <a:r>
              <a:rPr lang="en-US" dirty="0" smtClean="0"/>
              <a:t>Valhalla was the Viking heaven</a:t>
            </a:r>
            <a:endParaRPr lang="en-US" dirty="0"/>
          </a:p>
        </p:txBody>
      </p:sp>
      <p:pic>
        <p:nvPicPr>
          <p:cNvPr id="5" name="Content Placeholder 4" descr="a.jpg"/>
          <p:cNvPicPr>
            <a:picLocks noGrp="1" noChangeAspect="1"/>
          </p:cNvPicPr>
          <p:nvPr>
            <p:ph sz="half" idx="2"/>
          </p:nvPr>
        </p:nvPicPr>
        <p:blipFill>
          <a:blip r:embed="rId2"/>
          <a:srcRect l="-17659" r="-17659"/>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Sagas, gods, &amp; Mythology</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err="1" smtClean="0"/>
              <a:t>Asgard</a:t>
            </a:r>
            <a:r>
              <a:rPr lang="en-US" dirty="0" smtClean="0"/>
              <a:t> was where all the Viking gods &amp; goddesses lived</a:t>
            </a:r>
          </a:p>
          <a:p>
            <a:endParaRPr lang="en-US" dirty="0" smtClean="0"/>
          </a:p>
          <a:p>
            <a:r>
              <a:rPr lang="en-US" dirty="0" smtClean="0"/>
              <a:t>This is very similar to Olympus in Greece</a:t>
            </a:r>
          </a:p>
          <a:p>
            <a:endParaRPr lang="en-US" dirty="0" smtClean="0"/>
          </a:p>
          <a:p>
            <a:r>
              <a:rPr lang="en-US" dirty="0" err="1" smtClean="0"/>
              <a:t>Norns</a:t>
            </a:r>
            <a:r>
              <a:rPr lang="en-US" dirty="0" smtClean="0"/>
              <a:t> were Mythical people of wisdom</a:t>
            </a:r>
          </a:p>
          <a:p>
            <a:endParaRPr lang="en-US" dirty="0" smtClean="0"/>
          </a:p>
          <a:p>
            <a:r>
              <a:rPr lang="en-US" dirty="0" err="1" smtClean="0"/>
              <a:t>Valkayries</a:t>
            </a:r>
            <a:r>
              <a:rPr lang="en-US" dirty="0" smtClean="0"/>
              <a:t> were lesser gods who worked for Odin and carried Vikings who were killed on the battlefield to Valhalla</a:t>
            </a:r>
            <a:endParaRPr lang="en-US" dirty="0"/>
          </a:p>
        </p:txBody>
      </p:sp>
      <p:pic>
        <p:nvPicPr>
          <p:cNvPr id="5" name="Content Placeholder 4" descr="a.jpg"/>
          <p:cNvPicPr>
            <a:picLocks noGrp="1" noChangeAspect="1"/>
          </p:cNvPicPr>
          <p:nvPr>
            <p:ph sz="half" idx="2"/>
          </p:nvPr>
        </p:nvPicPr>
        <p:blipFill>
          <a:blip r:embed="rId2"/>
          <a:srcRect l="-16196" r="-16196"/>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Viking Mythology &amp; Sagas</a:t>
            </a:r>
            <a:endParaRPr lang="en-US" dirty="0"/>
          </a:p>
        </p:txBody>
      </p:sp>
      <p:pic>
        <p:nvPicPr>
          <p:cNvPr id="7" name="Odin and Lords of Asgar Saga.m4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5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of the Vikings</a:t>
            </a:r>
            <a:endParaRPr lang="en-US" dirty="0"/>
          </a:p>
        </p:txBody>
      </p:sp>
      <p:sp>
        <p:nvSpPr>
          <p:cNvPr id="4" name="Content Placeholder 3"/>
          <p:cNvSpPr>
            <a:spLocks noGrp="1"/>
          </p:cNvSpPr>
          <p:nvPr>
            <p:ph sz="half" idx="1"/>
          </p:nvPr>
        </p:nvSpPr>
        <p:spPr/>
        <p:txBody>
          <a:bodyPr>
            <a:normAutofit fontScale="85000" lnSpcReduction="10000"/>
          </a:bodyPr>
          <a:lstStyle/>
          <a:p>
            <a:r>
              <a:rPr lang="en-US" dirty="0" smtClean="0"/>
              <a:t>The story of the Vikings begins with a Civil War</a:t>
            </a:r>
          </a:p>
          <a:p>
            <a:endParaRPr lang="en-US" dirty="0" smtClean="0"/>
          </a:p>
          <a:p>
            <a:r>
              <a:rPr lang="en-US" dirty="0" smtClean="0"/>
              <a:t>The Viking people began as little individual Norseman settlements that didn’t know each other</a:t>
            </a:r>
          </a:p>
          <a:p>
            <a:endParaRPr lang="en-US" dirty="0" smtClean="0"/>
          </a:p>
          <a:p>
            <a:r>
              <a:rPr lang="en-US" dirty="0" smtClean="0"/>
              <a:t>Those individual Norseman settlements would attack each other &amp; steal from each other</a:t>
            </a:r>
          </a:p>
          <a:p>
            <a:endParaRPr lang="en-US" dirty="0" smtClean="0"/>
          </a:p>
          <a:p>
            <a:pPr>
              <a:buNone/>
            </a:pPr>
            <a:endParaRPr lang="en-US" dirty="0" smtClean="0"/>
          </a:p>
          <a:p>
            <a:endParaRPr lang="en-US" dirty="0"/>
          </a:p>
        </p:txBody>
      </p:sp>
      <p:pic>
        <p:nvPicPr>
          <p:cNvPr id="6" name="Content Placeholder 5" descr="a.jpg"/>
          <p:cNvPicPr>
            <a:picLocks noGrp="1" noChangeAspect="1"/>
          </p:cNvPicPr>
          <p:nvPr>
            <p:ph sz="half" idx="2"/>
          </p:nvPr>
        </p:nvPicPr>
        <p:blipFill>
          <a:blip r:embed="rId2"/>
          <a:srcRect t="-5290" b="-5290"/>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Charlemagne </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Then came Charlemagne</a:t>
            </a:r>
          </a:p>
          <a:p>
            <a:endParaRPr lang="en-US" dirty="0" smtClean="0"/>
          </a:p>
          <a:p>
            <a:r>
              <a:rPr lang="en-US" dirty="0" smtClean="0"/>
              <a:t>Charlemagne was a King from France</a:t>
            </a:r>
          </a:p>
          <a:p>
            <a:endParaRPr lang="en-US" dirty="0" smtClean="0"/>
          </a:p>
          <a:p>
            <a:r>
              <a:rPr lang="en-US" dirty="0" smtClean="0"/>
              <a:t>He was trying to spread Christianity throughout all of Scandinavia</a:t>
            </a:r>
          </a:p>
          <a:p>
            <a:endParaRPr lang="en-US" dirty="0" smtClean="0"/>
          </a:p>
          <a:p>
            <a:r>
              <a:rPr lang="en-US" dirty="0" smtClean="0"/>
              <a:t>Most of the people from Scandinavia during that time were not Christian they were called Pagans</a:t>
            </a:r>
            <a:endParaRPr lang="en-US" dirty="0"/>
          </a:p>
        </p:txBody>
      </p:sp>
      <p:pic>
        <p:nvPicPr>
          <p:cNvPr id="7" name="Content Placeholder 6" descr="a.jpg"/>
          <p:cNvPicPr>
            <a:picLocks noGrp="1" noChangeAspect="1"/>
          </p:cNvPicPr>
          <p:nvPr>
            <p:ph sz="half" idx="2"/>
          </p:nvPr>
        </p:nvPicPr>
        <p:blipFill>
          <a:blip r:embed="rId2"/>
          <a:srcRect l="-3918" r="-3918"/>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Christian King Charlemagne viewed the pagans as heretics and wanted to convert all pagans</a:t>
            </a:r>
          </a:p>
          <a:p>
            <a:endParaRPr lang="en-US" dirty="0" smtClean="0"/>
          </a:p>
          <a:p>
            <a:r>
              <a:rPr lang="en-US" dirty="0" smtClean="0"/>
              <a:t>In 772 Charlemagne ordered the </a:t>
            </a:r>
            <a:r>
              <a:rPr lang="en-US" dirty="0" err="1" smtClean="0"/>
              <a:t>Irminsûl/Yggdrasil</a:t>
            </a:r>
            <a:r>
              <a:rPr lang="en-US" dirty="0" smtClean="0"/>
              <a:t> tree cut down </a:t>
            </a:r>
          </a:p>
          <a:p>
            <a:endParaRPr lang="en-US" dirty="0" smtClean="0"/>
          </a:p>
          <a:p>
            <a:r>
              <a:rPr lang="en-US" dirty="0" smtClean="0"/>
              <a:t>In Scandinavian pagan culture the </a:t>
            </a:r>
            <a:r>
              <a:rPr lang="en-US" dirty="0" err="1" smtClean="0"/>
              <a:t>Irminsûl/Yggdrasil</a:t>
            </a:r>
            <a:r>
              <a:rPr lang="en-US" dirty="0" smtClean="0"/>
              <a:t> tree was the tree that held up the sky </a:t>
            </a:r>
            <a:endParaRPr lang="en-US" dirty="0"/>
          </a:p>
        </p:txBody>
      </p:sp>
      <p:pic>
        <p:nvPicPr>
          <p:cNvPr id="5" name="Content Placeholder 4" descr="a.jpg"/>
          <p:cNvPicPr>
            <a:picLocks noGrp="1" noChangeAspect="1"/>
          </p:cNvPicPr>
          <p:nvPr>
            <p:ph sz="half" idx="2"/>
          </p:nvPr>
        </p:nvPicPr>
        <p:blipFill>
          <a:blip r:embed="rId2"/>
          <a:srcRect t="-9907" b="-9907"/>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Irminsûl/Yggdrasil</a:t>
            </a:r>
            <a:r>
              <a:rPr lang="en-US" dirty="0" smtClean="0"/>
              <a:t> Tree</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When the  </a:t>
            </a:r>
            <a:r>
              <a:rPr lang="en-US" dirty="0" err="1" smtClean="0"/>
              <a:t>Irminsûl/Yggdrasil</a:t>
            </a:r>
            <a:r>
              <a:rPr lang="en-US" dirty="0" smtClean="0"/>
              <a:t> Tree was cut down the individual Norseman settlements banded together to form one army of Norseman to fight Charlemagne and the Christians</a:t>
            </a:r>
          </a:p>
          <a:p>
            <a:endParaRPr lang="en-US" dirty="0" smtClean="0"/>
          </a:p>
          <a:p>
            <a:r>
              <a:rPr lang="en-US" dirty="0" smtClean="0"/>
              <a:t>The group of Norseman began sailing east and attacking Christian Monasteries and stealing valuables from the monasteries </a:t>
            </a:r>
            <a:endParaRPr lang="en-US" dirty="0"/>
          </a:p>
        </p:txBody>
      </p:sp>
      <p:pic>
        <p:nvPicPr>
          <p:cNvPr id="6" name="Content Placeholder 5" descr="a.jpg"/>
          <p:cNvPicPr>
            <a:picLocks noGrp="1" noChangeAspect="1"/>
          </p:cNvPicPr>
          <p:nvPr>
            <p:ph sz="half" idx="2"/>
          </p:nvPr>
        </p:nvPicPr>
        <p:blipFill>
          <a:blip r:embed="rId2"/>
          <a:srcRect t="-9907" b="-9907"/>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Vikings Were Born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They continued sailing to attack Christian Monasteries &amp; settlements in search of more valuables </a:t>
            </a:r>
          </a:p>
          <a:p>
            <a:endParaRPr lang="en-US" dirty="0" smtClean="0"/>
          </a:p>
          <a:p>
            <a:r>
              <a:rPr lang="en-US" dirty="0" smtClean="0"/>
              <a:t>When the war against Charlemagne and the Christians were done the Vikings just continued attacking more villages </a:t>
            </a:r>
            <a:endParaRPr lang="en-US" dirty="0"/>
          </a:p>
        </p:txBody>
      </p:sp>
      <p:pic>
        <p:nvPicPr>
          <p:cNvPr id="5" name="Content Placeholder 4" descr="a.jpg"/>
          <p:cNvPicPr>
            <a:picLocks noGrp="1" noChangeAspect="1"/>
          </p:cNvPicPr>
          <p:nvPr>
            <p:ph sz="half" idx="2"/>
          </p:nvPr>
        </p:nvPicPr>
        <p:blipFill>
          <a:blip r:embed="rId2"/>
          <a:srcRect t="-34204" b="-34204"/>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Culture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The Vikings were a warrior culture</a:t>
            </a:r>
          </a:p>
          <a:p>
            <a:endParaRPr lang="en-US" dirty="0" smtClean="0"/>
          </a:p>
          <a:p>
            <a:r>
              <a:rPr lang="en-US" dirty="0" smtClean="0"/>
              <a:t>The children (both boys &amp; girls) were taught how to use weapons at a young age</a:t>
            </a:r>
          </a:p>
          <a:p>
            <a:endParaRPr lang="en-US" dirty="0" smtClean="0"/>
          </a:p>
          <a:p>
            <a:r>
              <a:rPr lang="en-US" dirty="0" smtClean="0"/>
              <a:t>Boys when they grew up would go off on raids when they became a certain age to mark them becoming Viking men</a:t>
            </a:r>
            <a:endParaRPr lang="en-US" dirty="0"/>
          </a:p>
        </p:txBody>
      </p:sp>
      <p:pic>
        <p:nvPicPr>
          <p:cNvPr id="5" name="Content Placeholder 4" descr="a.jpg"/>
          <p:cNvPicPr>
            <a:picLocks noGrp="1" noChangeAspect="1"/>
          </p:cNvPicPr>
          <p:nvPr>
            <p:ph sz="half" idx="2"/>
          </p:nvPr>
        </p:nvPicPr>
        <p:blipFill>
          <a:blip r:embed="rId2"/>
          <a:srcRect t="-6034" b="-6034"/>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Women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Viking women played a very important part in Viking culture</a:t>
            </a:r>
          </a:p>
          <a:p>
            <a:endParaRPr lang="en-US" dirty="0" smtClean="0"/>
          </a:p>
          <a:p>
            <a:r>
              <a:rPr lang="en-US" dirty="0" smtClean="0"/>
              <a:t>The Viking woman was given many rights and treated almost as an equal</a:t>
            </a:r>
          </a:p>
          <a:p>
            <a:endParaRPr lang="en-US" dirty="0" smtClean="0"/>
          </a:p>
          <a:p>
            <a:r>
              <a:rPr lang="en-US" dirty="0" smtClean="0"/>
              <a:t>Women held many important positions in Viking society</a:t>
            </a:r>
          </a:p>
          <a:p>
            <a:endParaRPr lang="en-US" dirty="0" smtClean="0"/>
          </a:p>
          <a:p>
            <a:r>
              <a:rPr lang="en-US" dirty="0" smtClean="0"/>
              <a:t>Women could fight, own land, divorce their husbands</a:t>
            </a:r>
          </a:p>
          <a:p>
            <a:endParaRPr lang="en-US" dirty="0" smtClean="0"/>
          </a:p>
          <a:p>
            <a:r>
              <a:rPr lang="en-US" dirty="0" smtClean="0"/>
              <a:t>Women were well respected in Viking society</a:t>
            </a:r>
            <a:endParaRPr lang="en-US" dirty="0"/>
          </a:p>
        </p:txBody>
      </p:sp>
      <p:pic>
        <p:nvPicPr>
          <p:cNvPr id="6" name="Content Placeholder 5" descr="a.jpg"/>
          <p:cNvPicPr>
            <a:picLocks noGrp="1" noChangeAspect="1"/>
          </p:cNvPicPr>
          <p:nvPr>
            <p:ph sz="half" idx="2"/>
          </p:nvPr>
        </p:nvPicPr>
        <p:blipFill>
          <a:blip r:embed="rId2"/>
          <a:srcRect l="-16681" r="-16681"/>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Standard</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6.H.2- Understand the political, economic and/or social significance of historical events, issues, individuals and cultural groups.</a:t>
            </a:r>
          </a:p>
          <a:p>
            <a:endParaRPr lang="en-US" b="1" dirty="0" smtClean="0"/>
          </a:p>
          <a:p>
            <a:r>
              <a:rPr lang="en-US" b="1" dirty="0" smtClean="0"/>
              <a:t>6.G.1- Understand geographic factors that influenced the emergence, expansion and decline of civilizations, societies and regions (i.e. Africa, Asia, Europe, and the Americas) over time.</a:t>
            </a:r>
          </a:p>
          <a:p>
            <a:endParaRPr lang="en-US" b="1" dirty="0" smtClean="0"/>
          </a:p>
          <a:p>
            <a:r>
              <a:rPr lang="en-US" dirty="0" smtClean="0"/>
              <a:t>6.C&amp;G.1- </a:t>
            </a:r>
            <a:r>
              <a:rPr lang="en-US" b="1" dirty="0" smtClean="0"/>
              <a:t>Understand the development of government in various civilizations, societies and regions.</a:t>
            </a:r>
          </a:p>
          <a:p>
            <a:endParaRPr lang="en-US" b="1" dirty="0" smtClean="0"/>
          </a:p>
          <a:p>
            <a:r>
              <a:rPr lang="en-US" dirty="0" smtClean="0"/>
              <a:t>6.C.1- </a:t>
            </a:r>
            <a:r>
              <a:rPr lang="en-US" b="1" dirty="0" smtClean="0"/>
              <a:t>Explain how the behaviors and practices of individuals and groups influenced societies, civilizations and regions.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Viking Women</a:t>
            </a:r>
            <a:endParaRPr lang="en-US" dirty="0"/>
          </a:p>
        </p:txBody>
      </p:sp>
      <p:pic>
        <p:nvPicPr>
          <p:cNvPr id="7" name="Viking Women 1.mo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6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to Bed, Early to Rise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Because this was the time before electricity the Viking people went to bed when the sun went down</a:t>
            </a:r>
          </a:p>
          <a:p>
            <a:endParaRPr lang="en-US" dirty="0" smtClean="0"/>
          </a:p>
          <a:p>
            <a:r>
              <a:rPr lang="en-US" dirty="0" smtClean="0"/>
              <a:t>In the summer time that meant as late as 9:30PM in June or as early as 5:00PM in the winter in December</a:t>
            </a:r>
          </a:p>
          <a:p>
            <a:endParaRPr lang="en-US" dirty="0" smtClean="0"/>
          </a:p>
          <a:p>
            <a:r>
              <a:rPr lang="en-US" dirty="0" smtClean="0"/>
              <a:t>In the summertime they would get up around 6:00AM but in the winter time when they went to bed early they would get up around 4:00AM</a:t>
            </a:r>
            <a:endParaRPr lang="en-US" dirty="0"/>
          </a:p>
        </p:txBody>
      </p:sp>
      <p:pic>
        <p:nvPicPr>
          <p:cNvPr id="5" name="Content Placeholder 4" descr="a.jpg"/>
          <p:cNvPicPr>
            <a:picLocks noGrp="1" noChangeAspect="1"/>
          </p:cNvPicPr>
          <p:nvPr>
            <p:ph sz="half" idx="2"/>
          </p:nvPr>
        </p:nvPicPr>
        <p:blipFill>
          <a:blip r:embed="rId2"/>
          <a:srcRect t="-25097" b="-25097"/>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 Hungry, Is there anything to eat?</a:t>
            </a:r>
            <a:endParaRPr lang="en-US" dirty="0"/>
          </a:p>
        </p:txBody>
      </p:sp>
      <p:sp>
        <p:nvSpPr>
          <p:cNvPr id="3" name="Content Placeholder 2"/>
          <p:cNvSpPr>
            <a:spLocks noGrp="1"/>
          </p:cNvSpPr>
          <p:nvPr>
            <p:ph sz="half" idx="1"/>
          </p:nvPr>
        </p:nvSpPr>
        <p:spPr/>
        <p:txBody>
          <a:bodyPr/>
          <a:lstStyle/>
          <a:p>
            <a:r>
              <a:rPr lang="en-US" dirty="0" smtClean="0"/>
              <a:t>When the Vikings got up they had a large meal in the morning</a:t>
            </a:r>
          </a:p>
          <a:p>
            <a:endParaRPr lang="en-US" dirty="0" smtClean="0"/>
          </a:p>
          <a:p>
            <a:r>
              <a:rPr lang="en-US" dirty="0" smtClean="0"/>
              <a:t>They had one more large meal during the daytime</a:t>
            </a:r>
            <a:endParaRPr lang="en-US" dirty="0"/>
          </a:p>
        </p:txBody>
      </p:sp>
      <p:pic>
        <p:nvPicPr>
          <p:cNvPr id="5" name="Content Placeholder 4" descr="a.jpg"/>
          <p:cNvPicPr>
            <a:picLocks noGrp="1" noChangeAspect="1"/>
          </p:cNvPicPr>
          <p:nvPr>
            <p:ph sz="half" idx="2"/>
          </p:nvPr>
        </p:nvPicPr>
        <p:blipFill>
          <a:blip r:embed="rId2"/>
          <a:srcRect t="-39402" b="-39402"/>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Clean &amp; Blonde</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The Vikings were actually a very clean people</a:t>
            </a:r>
          </a:p>
          <a:p>
            <a:endParaRPr lang="en-US" dirty="0" smtClean="0"/>
          </a:p>
          <a:p>
            <a:r>
              <a:rPr lang="en-US" dirty="0" smtClean="0"/>
              <a:t>They took saunas where they sat in a little wooden house and heated the house to about 120 degrees</a:t>
            </a:r>
          </a:p>
          <a:p>
            <a:endParaRPr lang="en-US" dirty="0" smtClean="0"/>
          </a:p>
          <a:p>
            <a:r>
              <a:rPr lang="en-US" dirty="0" smtClean="0"/>
              <a:t>They would sweat which cleaned their pores and then they would go jump in the river or lake and bathe</a:t>
            </a:r>
          </a:p>
          <a:p>
            <a:endParaRPr lang="en-US" dirty="0" smtClean="0"/>
          </a:p>
          <a:p>
            <a:r>
              <a:rPr lang="en-US" dirty="0" smtClean="0"/>
              <a:t>Viking men and women would dye their hair blonde as was their culture but in doing so the dye would kill any bugs that would get in their long hair (lice)</a:t>
            </a:r>
            <a:endParaRPr lang="en-US" dirty="0"/>
          </a:p>
        </p:txBody>
      </p:sp>
      <p:pic>
        <p:nvPicPr>
          <p:cNvPr id="5" name="Content Placeholder 4" descr="a.jpg"/>
          <p:cNvPicPr>
            <a:picLocks noGrp="1" noChangeAspect="1"/>
          </p:cNvPicPr>
          <p:nvPr>
            <p:ph sz="half" idx="2"/>
          </p:nvPr>
        </p:nvPicPr>
        <p:blipFill>
          <a:blip r:embed="rId2"/>
          <a:srcRect t="-49727" b="-49727"/>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Inheritance </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Only the first born son would inherit any land or possessions from their father</a:t>
            </a:r>
          </a:p>
          <a:p>
            <a:endParaRPr lang="en-US" dirty="0" smtClean="0"/>
          </a:p>
          <a:p>
            <a:r>
              <a:rPr lang="en-US" dirty="0" smtClean="0"/>
              <a:t>The other children had to go make their way in life</a:t>
            </a:r>
          </a:p>
          <a:p>
            <a:endParaRPr lang="en-US" dirty="0" smtClean="0"/>
          </a:p>
          <a:p>
            <a:r>
              <a:rPr lang="en-US" dirty="0" smtClean="0"/>
              <a:t>This meant that most Vikings were given nothing and had to earn everything</a:t>
            </a:r>
          </a:p>
          <a:p>
            <a:endParaRPr lang="en-US" dirty="0" smtClean="0"/>
          </a:p>
          <a:p>
            <a:r>
              <a:rPr lang="en-US" dirty="0" smtClean="0"/>
              <a:t>This is why they raided and battled other cultures </a:t>
            </a:r>
            <a:r>
              <a:rPr lang="en-US" smtClean="0"/>
              <a:t>&amp; civilizations</a:t>
            </a:r>
            <a:endParaRPr lang="en-US" dirty="0"/>
          </a:p>
        </p:txBody>
      </p:sp>
      <p:pic>
        <p:nvPicPr>
          <p:cNvPr id="5" name="Content Placeholder 4" descr="a.jpg"/>
          <p:cNvPicPr>
            <a:picLocks noGrp="1" noChangeAspect="1"/>
          </p:cNvPicPr>
          <p:nvPr>
            <p:ph sz="half" idx="2"/>
          </p:nvPr>
        </p:nvPicPr>
        <p:blipFill>
          <a:blip r:embed="rId2"/>
          <a:srcRect t="-48805" b="-48805"/>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Lovers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Young Viking men were judged in their society by how much land they had or could steal</a:t>
            </a:r>
          </a:p>
          <a:p>
            <a:endParaRPr lang="en-US" dirty="0" smtClean="0"/>
          </a:p>
          <a:p>
            <a:r>
              <a:rPr lang="en-US" dirty="0" smtClean="0"/>
              <a:t>This meant that the more land that your could steal for your family the more popular you became</a:t>
            </a:r>
          </a:p>
          <a:p>
            <a:endParaRPr lang="en-US" dirty="0" smtClean="0"/>
          </a:p>
          <a:p>
            <a:r>
              <a:rPr lang="en-US" dirty="0" smtClean="0"/>
              <a:t>This is why the Vikings would go on raids because each Viking would be awarded part of the land that they raided</a:t>
            </a:r>
            <a:endParaRPr lang="en-US" dirty="0"/>
          </a:p>
        </p:txBody>
      </p:sp>
      <p:pic>
        <p:nvPicPr>
          <p:cNvPr id="5" name="Content Placeholder 4" descr="a.jpg"/>
          <p:cNvPicPr>
            <a:picLocks noGrp="1" noChangeAspect="1"/>
          </p:cNvPicPr>
          <p:nvPr>
            <p:ph sz="half" idx="2"/>
          </p:nvPr>
        </p:nvPicPr>
        <p:blipFill>
          <a:blip r:embed="rId2"/>
          <a:srcRect t="-34204" b="-34204"/>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Raids/Battles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Because only first sons inherited any land or possessions from their fathers the Vikings went onto raids/battles to acquire more land and possessions</a:t>
            </a:r>
          </a:p>
          <a:p>
            <a:endParaRPr lang="en-US" dirty="0" smtClean="0"/>
          </a:p>
          <a:p>
            <a:r>
              <a:rPr lang="en-US" dirty="0" smtClean="0"/>
              <a:t>The Vikings had special rituals they would conduct before they would go to raid/battle another civilization</a:t>
            </a:r>
            <a:endParaRPr lang="en-US" dirty="0"/>
          </a:p>
        </p:txBody>
      </p:sp>
      <p:pic>
        <p:nvPicPr>
          <p:cNvPr id="5" name="Content Placeholder 4" descr="a.jpg"/>
          <p:cNvPicPr>
            <a:picLocks noGrp="1" noChangeAspect="1"/>
          </p:cNvPicPr>
          <p:nvPr>
            <p:ph sz="half" idx="2"/>
          </p:nvPr>
        </p:nvPicPr>
        <p:blipFill>
          <a:blip r:embed="rId2"/>
          <a:srcRect t="-24808" b="-24808"/>
          <a:stretch>
            <a:fillRect/>
          </a:stretch>
        </p:blip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Viking Raid/Battle Traditions</a:t>
            </a:r>
            <a:endParaRPr lang="en-US" dirty="0"/>
          </a:p>
        </p:txBody>
      </p:sp>
      <p:pic>
        <p:nvPicPr>
          <p:cNvPr id="7" name="Viking Battle Traditions.m4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1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Ultimate Goal in Viking Battle</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The Viking man’s ultimate goal is to be one of Odin Warriors in Valhalla</a:t>
            </a:r>
          </a:p>
          <a:p>
            <a:endParaRPr lang="en-US" dirty="0" smtClean="0"/>
          </a:p>
          <a:p>
            <a:r>
              <a:rPr lang="en-US" dirty="0" smtClean="0"/>
              <a:t> The only way to attain that was to be killed in battle</a:t>
            </a:r>
          </a:p>
          <a:p>
            <a:endParaRPr lang="en-US" dirty="0" smtClean="0"/>
          </a:p>
          <a:p>
            <a:r>
              <a:rPr lang="en-US" dirty="0" smtClean="0"/>
              <a:t>A death in battle meant that the </a:t>
            </a:r>
            <a:r>
              <a:rPr lang="en-US" dirty="0" err="1" smtClean="0"/>
              <a:t>Valkarires</a:t>
            </a:r>
            <a:r>
              <a:rPr lang="en-US" dirty="0" smtClean="0"/>
              <a:t> would come down and swoop you up to Valhalla</a:t>
            </a:r>
          </a:p>
          <a:p>
            <a:endParaRPr lang="en-US" dirty="0" smtClean="0"/>
          </a:p>
          <a:p>
            <a:r>
              <a:rPr lang="en-US" dirty="0" smtClean="0"/>
              <a:t>It was Viking warriors dream to be killed in battle so they could dine with Odin</a:t>
            </a:r>
            <a:endParaRPr lang="en-US" dirty="0"/>
          </a:p>
        </p:txBody>
      </p:sp>
      <p:pic>
        <p:nvPicPr>
          <p:cNvPr id="7" name="Content Placeholder 6" descr="a.jpg"/>
          <p:cNvPicPr>
            <a:picLocks noGrp="1" noChangeAspect="1"/>
          </p:cNvPicPr>
          <p:nvPr>
            <p:ph sz="half" idx="2"/>
          </p:nvPr>
        </p:nvPicPr>
        <p:blipFill>
          <a:blip r:embed="rId2"/>
          <a:srcRect l="-11398" r="-11398"/>
          <a:stretch>
            <a:fillRect/>
          </a:stretch>
        </p:blip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Odin &amp; Valhalla</a:t>
            </a:r>
            <a:endParaRPr lang="en-US" dirty="0"/>
          </a:p>
        </p:txBody>
      </p:sp>
      <p:pic>
        <p:nvPicPr>
          <p:cNvPr id="9" name="Valhalor.m4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7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Objective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6.H.2.3- Explain how innovation and/or technology transformed civilizations, societies and regions over time (e.g., agricultural technology, weaponry, transportation and communication).</a:t>
            </a:r>
          </a:p>
          <a:p>
            <a:endParaRPr lang="en-US" dirty="0" smtClean="0"/>
          </a:p>
          <a:p>
            <a:r>
              <a:rPr lang="en-US" dirty="0" smtClean="0"/>
              <a:t>6.G.1.2- Explain the factors that influenced the movement of people, goods and ideas and the effects of that movement on societies and regions over time (e.g., scarcity of resources, conquests, desire for wealth, disease and trade).</a:t>
            </a:r>
          </a:p>
          <a:p>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Longboat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Vikings used the Viking Longboat as stealth water vehicles to attack other villages</a:t>
            </a:r>
          </a:p>
          <a:p>
            <a:endParaRPr lang="en-US" dirty="0" smtClean="0"/>
          </a:p>
          <a:p>
            <a:r>
              <a:rPr lang="en-US" dirty="0" smtClean="0"/>
              <a:t>Because of the way the keel of the ship was built for mobility the Viking Longboat was able to move over the great waves of the ocean</a:t>
            </a:r>
          </a:p>
          <a:p>
            <a:endParaRPr lang="en-US" dirty="0" smtClean="0"/>
          </a:p>
          <a:p>
            <a:endParaRPr lang="en-US" dirty="0" smtClean="0"/>
          </a:p>
          <a:p>
            <a:endParaRPr lang="en-US" dirty="0" smtClean="0"/>
          </a:p>
          <a:p>
            <a:endParaRPr lang="en-US" dirty="0"/>
          </a:p>
        </p:txBody>
      </p:sp>
      <p:pic>
        <p:nvPicPr>
          <p:cNvPr id="5" name="Content Placeholder 4" descr="a.jpg"/>
          <p:cNvPicPr>
            <a:picLocks noGrp="1" noChangeAspect="1"/>
          </p:cNvPicPr>
          <p:nvPr>
            <p:ph sz="half" idx="2"/>
          </p:nvPr>
        </p:nvPicPr>
        <p:blipFill>
          <a:blip r:embed="rId2"/>
          <a:srcRect l="-10882" r="-10882"/>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Longboat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Viking Longboat was also able to sail in shallow creeks &amp; rivers because of how shallow the hull sat in the water</a:t>
            </a:r>
          </a:p>
          <a:p>
            <a:endParaRPr lang="en-US" dirty="0" smtClean="0"/>
          </a:p>
          <a:p>
            <a:r>
              <a:rPr lang="en-US" dirty="0" smtClean="0"/>
              <a:t>This allowed the Vikings to travel over vast oceans and discover and conquer new lands</a:t>
            </a:r>
          </a:p>
          <a:p>
            <a:endParaRPr lang="en-US" dirty="0" smtClean="0"/>
          </a:p>
          <a:p>
            <a:r>
              <a:rPr lang="en-US" dirty="0" smtClean="0"/>
              <a:t>It also allowed the Vikings to move secretly &amp; quietly to attack villages that were located on shallow rivers or inlets</a:t>
            </a:r>
            <a:endParaRPr lang="en-US" dirty="0"/>
          </a:p>
        </p:txBody>
      </p:sp>
      <p:pic>
        <p:nvPicPr>
          <p:cNvPr id="7" name="Content Placeholder 6" descr="a.jpg"/>
          <p:cNvPicPr>
            <a:picLocks noGrp="1" noChangeAspect="1"/>
          </p:cNvPicPr>
          <p:nvPr>
            <p:ph sz="half" idx="2"/>
          </p:nvPr>
        </p:nvPicPr>
        <p:blipFill>
          <a:blip r:embed="rId2"/>
          <a:srcRect l="-9319" r="-9319"/>
          <a:stretch>
            <a:fillRect/>
          </a:stretch>
        </p:blip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Viking Longboat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sight of a Viking Longboat scared the Vikings enemies</a:t>
            </a:r>
          </a:p>
          <a:p>
            <a:endParaRPr lang="en-US" dirty="0" smtClean="0"/>
          </a:p>
          <a:p>
            <a:r>
              <a:rPr lang="en-US" dirty="0" smtClean="0"/>
              <a:t>The Vikings were thought to be people of the devil by other cultures because they were much bigger than most other cultures and they stole anything they could get </a:t>
            </a:r>
            <a:endParaRPr lang="en-US" dirty="0"/>
          </a:p>
        </p:txBody>
      </p:sp>
      <p:pic>
        <p:nvPicPr>
          <p:cNvPr id="5" name="Content Placeholder 4" descr="a.jpg"/>
          <p:cNvPicPr>
            <a:picLocks noGrp="1" noChangeAspect="1"/>
          </p:cNvPicPr>
          <p:nvPr>
            <p:ph sz="half" idx="2"/>
          </p:nvPr>
        </p:nvPicPr>
        <p:blipFill>
          <a:blip r:embed="rId2"/>
          <a:srcRect t="-34974" b="-34974"/>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Longboat</a:t>
            </a:r>
            <a:endParaRPr lang="en-US" dirty="0"/>
          </a:p>
        </p:txBody>
      </p:sp>
      <p:pic>
        <p:nvPicPr>
          <p:cNvPr id="4" name="Viking Longboat.mo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9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Longboat</a:t>
            </a:r>
            <a:endParaRPr lang="en-US" dirty="0"/>
          </a:p>
        </p:txBody>
      </p:sp>
      <p:pic>
        <p:nvPicPr>
          <p:cNvPr id="4" name="Vikings at Sea 1.mo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Landing on New Shores</a:t>
            </a:r>
            <a:endParaRPr lang="en-US" dirty="0"/>
          </a:p>
        </p:txBody>
      </p:sp>
      <p:sp>
        <p:nvSpPr>
          <p:cNvPr id="4" name="Content Placeholder 3"/>
          <p:cNvSpPr>
            <a:spLocks noGrp="1"/>
          </p:cNvSpPr>
          <p:nvPr>
            <p:ph sz="half" idx="1"/>
          </p:nvPr>
        </p:nvSpPr>
        <p:spPr/>
        <p:txBody>
          <a:bodyPr>
            <a:normAutofit fontScale="92500"/>
          </a:bodyPr>
          <a:lstStyle/>
          <a:p>
            <a:r>
              <a:rPr lang="en-US" dirty="0" smtClean="0"/>
              <a:t>Once the Vikings landed on new shores and encountered their first site of enemies they would not bother to talk</a:t>
            </a:r>
          </a:p>
          <a:p>
            <a:endParaRPr lang="en-US" dirty="0" smtClean="0"/>
          </a:p>
          <a:p>
            <a:r>
              <a:rPr lang="en-US" dirty="0" smtClean="0"/>
              <a:t>They would give the enemy one chance to take them to their ruler or else they would attack</a:t>
            </a:r>
            <a:endParaRPr lang="en-US" dirty="0"/>
          </a:p>
        </p:txBody>
      </p:sp>
      <p:pic>
        <p:nvPicPr>
          <p:cNvPr id="6" name="Content Placeholder 5" descr="a.jpg"/>
          <p:cNvPicPr>
            <a:picLocks noGrp="1" noChangeAspect="1"/>
          </p:cNvPicPr>
          <p:nvPr>
            <p:ph sz="half" idx="2"/>
          </p:nvPr>
        </p:nvPicPr>
        <p:blipFill>
          <a:blip r:embed="rId2"/>
          <a:srcRect t="-25776" b="-25776"/>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Viking Warrior Fate</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The Vikings believed that their fate had already been decided a long time ago at their birth by the </a:t>
            </a:r>
            <a:r>
              <a:rPr lang="en-US" dirty="0" err="1" smtClean="0"/>
              <a:t>Norns</a:t>
            </a:r>
            <a:r>
              <a:rPr lang="en-US" dirty="0" smtClean="0"/>
              <a:t> </a:t>
            </a:r>
          </a:p>
          <a:p>
            <a:endParaRPr lang="en-US" dirty="0" smtClean="0"/>
          </a:p>
          <a:p>
            <a:r>
              <a:rPr lang="en-US" dirty="0" smtClean="0"/>
              <a:t>This meant that they took the attitude of just fight and ask questions later</a:t>
            </a:r>
          </a:p>
          <a:p>
            <a:endParaRPr lang="en-US" dirty="0" smtClean="0"/>
          </a:p>
          <a:p>
            <a:r>
              <a:rPr lang="en-US" dirty="0" smtClean="0"/>
              <a:t>Their was an old Viking saga about the destiny of Viking warriors</a:t>
            </a:r>
            <a:endParaRPr lang="en-US" dirty="0"/>
          </a:p>
        </p:txBody>
      </p:sp>
      <p:pic>
        <p:nvPicPr>
          <p:cNvPr id="7" name="Content Placeholder 6" descr="a.jpg"/>
          <p:cNvPicPr>
            <a:picLocks noGrp="1" noChangeAspect="1"/>
          </p:cNvPicPr>
          <p:nvPr>
            <p:ph sz="half" idx="2"/>
          </p:nvPr>
        </p:nvPicPr>
        <p:blipFill>
          <a:blip r:embed="rId2"/>
          <a:srcRect l="-11398" r="-11398"/>
          <a:stretch>
            <a:fillRect/>
          </a:stretch>
        </p:blipFill>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Viking Warrior Fate</a:t>
            </a:r>
            <a:endParaRPr lang="en-US" dirty="0"/>
          </a:p>
        </p:txBody>
      </p:sp>
      <p:pic>
        <p:nvPicPr>
          <p:cNvPr id="7" name="Viking Destiny.m4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0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Weapons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Most Vikings were farmers when they were not raiding so any of their farm tools served as weapons</a:t>
            </a:r>
          </a:p>
          <a:p>
            <a:endParaRPr lang="en-US" dirty="0" smtClean="0"/>
          </a:p>
          <a:p>
            <a:r>
              <a:rPr lang="en-US" dirty="0" smtClean="0"/>
              <a:t>The most important battle weapons however were</a:t>
            </a:r>
          </a:p>
          <a:p>
            <a:pPr lvl="1"/>
            <a:r>
              <a:rPr lang="en-US" dirty="0" smtClean="0"/>
              <a:t>Spear</a:t>
            </a:r>
          </a:p>
          <a:p>
            <a:pPr lvl="1"/>
            <a:r>
              <a:rPr lang="en-US" dirty="0" smtClean="0"/>
              <a:t>Shield</a:t>
            </a:r>
          </a:p>
          <a:p>
            <a:pPr lvl="1"/>
            <a:r>
              <a:rPr lang="en-US" dirty="0" smtClean="0"/>
              <a:t>Battle Axe </a:t>
            </a:r>
            <a:endParaRPr lang="en-US" dirty="0"/>
          </a:p>
        </p:txBody>
      </p:sp>
      <p:pic>
        <p:nvPicPr>
          <p:cNvPr id="5" name="Content Placeholder 4" descr="a.jpg"/>
          <p:cNvPicPr>
            <a:picLocks noGrp="1" noChangeAspect="1"/>
          </p:cNvPicPr>
          <p:nvPr>
            <p:ph sz="half" idx="2"/>
          </p:nvPr>
        </p:nvPicPr>
        <p:blipFill>
          <a:blip r:embed="rId2"/>
          <a:srcRect t="-9632" b="-9632"/>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Battle Weapons</a:t>
            </a:r>
            <a:endParaRPr lang="en-US" dirty="0"/>
          </a:p>
        </p:txBody>
      </p:sp>
      <p:pic>
        <p:nvPicPr>
          <p:cNvPr id="7" name="Viking Warrior Honor.m4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4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Objective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6.G.1.4- Explain how and why civilizations, societies and regions have used, modified and adapted to their environments (e.g., invention of tools, domestication of plants and animals, farming techniques and creation of dwellings).</a:t>
            </a:r>
          </a:p>
          <a:p>
            <a:endParaRPr lang="en-US" dirty="0" smtClean="0"/>
          </a:p>
          <a:p>
            <a:r>
              <a:rPr lang="en-US" dirty="0" smtClean="0"/>
              <a:t>6.C&amp;G.1.2- Summarize the ideas that shaped political thought in various civilizations, societies and regions (e.g., divine right, equality, liberty, citizen participation and integration of religious principles).</a:t>
            </a:r>
          </a:p>
          <a:p>
            <a:endParaRPr lang="en-US" dirty="0" smtClean="0"/>
          </a:p>
          <a:p>
            <a:r>
              <a:rPr lang="en-US" dirty="0" smtClean="0"/>
              <a:t>6.C.1.2- Explain how religion transformed various societies, civilizations and regions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Battle Axe</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The Battle was the Viking’s primary and most important weapon</a:t>
            </a:r>
          </a:p>
          <a:p>
            <a:endParaRPr lang="en-US" dirty="0" smtClean="0"/>
          </a:p>
          <a:p>
            <a:r>
              <a:rPr lang="en-US" dirty="0" smtClean="0"/>
              <a:t>The warriors used the axe in everyday life and trained themselves to fight with it</a:t>
            </a:r>
          </a:p>
          <a:p>
            <a:endParaRPr lang="en-US" dirty="0" smtClean="0"/>
          </a:p>
          <a:p>
            <a:r>
              <a:rPr lang="en-US" dirty="0" smtClean="0"/>
              <a:t>The axe was a free flowing quick weapon that only the Vikings used</a:t>
            </a:r>
            <a:endParaRPr lang="en-US" dirty="0"/>
          </a:p>
        </p:txBody>
      </p:sp>
      <p:pic>
        <p:nvPicPr>
          <p:cNvPr id="7" name="Content Placeholder 6" descr="a.jpg"/>
          <p:cNvPicPr>
            <a:picLocks noGrp="1" noChangeAspect="1"/>
          </p:cNvPicPr>
          <p:nvPr>
            <p:ph sz="half" idx="2"/>
          </p:nvPr>
        </p:nvPicPr>
        <p:blipFill>
          <a:blip r:embed="rId2"/>
          <a:srcRect t="-34204" b="-34204"/>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Viking Axe</a:t>
            </a:r>
            <a:endParaRPr lang="en-US" dirty="0"/>
          </a:p>
        </p:txBody>
      </p:sp>
      <p:pic>
        <p:nvPicPr>
          <p:cNvPr id="7" name="Viking Ax.m4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3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Encountering Enemies</a:t>
            </a:r>
            <a:endParaRPr lang="en-US" dirty="0"/>
          </a:p>
        </p:txBody>
      </p:sp>
      <p:sp>
        <p:nvSpPr>
          <p:cNvPr id="5" name="Content Placeholder 4"/>
          <p:cNvSpPr>
            <a:spLocks noGrp="1"/>
          </p:cNvSpPr>
          <p:nvPr>
            <p:ph sz="half" idx="1"/>
          </p:nvPr>
        </p:nvSpPr>
        <p:spPr/>
        <p:txBody>
          <a:bodyPr>
            <a:normAutofit fontScale="62500" lnSpcReduction="20000"/>
          </a:bodyPr>
          <a:lstStyle/>
          <a:p>
            <a:r>
              <a:rPr lang="en-US" dirty="0" smtClean="0"/>
              <a:t>When the Vikings encountered enemies that they needed to fight</a:t>
            </a:r>
          </a:p>
          <a:p>
            <a:endParaRPr lang="en-US" dirty="0" smtClean="0"/>
          </a:p>
          <a:p>
            <a:r>
              <a:rPr lang="en-US" dirty="0" smtClean="0"/>
              <a:t>They would get into shield formation</a:t>
            </a:r>
          </a:p>
          <a:p>
            <a:endParaRPr lang="en-US" dirty="0" smtClean="0"/>
          </a:p>
          <a:p>
            <a:r>
              <a:rPr lang="en-US" dirty="0" smtClean="0"/>
              <a:t>The Vikings fought much like the ancient Spartans using a phalanx battle technique as they moved across the battlefield behind their shields</a:t>
            </a:r>
          </a:p>
          <a:p>
            <a:endParaRPr lang="en-US" dirty="0" smtClean="0"/>
          </a:p>
          <a:p>
            <a:r>
              <a:rPr lang="en-US" dirty="0" smtClean="0"/>
              <a:t>Viking women participated in battle. These women were called shield maidens. Their job was to be behind the men and when a Viking man was killed to pick up the shield to maintain the Phalanx </a:t>
            </a:r>
            <a:endParaRPr lang="en-US" dirty="0"/>
          </a:p>
        </p:txBody>
      </p:sp>
      <p:pic>
        <p:nvPicPr>
          <p:cNvPr id="7" name="Content Placeholder 6" descr="a.jpg"/>
          <p:cNvPicPr>
            <a:picLocks noGrp="1" noChangeAspect="1"/>
          </p:cNvPicPr>
          <p:nvPr>
            <p:ph sz="half" idx="2"/>
          </p:nvPr>
        </p:nvPicPr>
        <p:blipFill>
          <a:blip r:embed="rId2"/>
          <a:srcRect t="-49727" b="-49727"/>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Shield Wall</a:t>
            </a:r>
            <a:endParaRPr lang="en-US" dirty="0"/>
          </a:p>
        </p:txBody>
      </p:sp>
      <p:pic>
        <p:nvPicPr>
          <p:cNvPr id="7" name="Shield Formation.m4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2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 Maiden</a:t>
            </a:r>
            <a:endParaRPr lang="en-US" dirty="0"/>
          </a:p>
        </p:txBody>
      </p:sp>
      <p:pic>
        <p:nvPicPr>
          <p:cNvPr id="4" name="Maiden Schield Women.mo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Viking March</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From their the Vikings would march up to monasteries &amp; Kingdoms and destroy pillage and plunder</a:t>
            </a:r>
          </a:p>
          <a:p>
            <a:endParaRPr lang="en-US" dirty="0" smtClean="0"/>
          </a:p>
          <a:p>
            <a:r>
              <a:rPr lang="en-US" dirty="0" smtClean="0"/>
              <a:t>They would then return to their homes with stolen goods and more lands</a:t>
            </a:r>
            <a:endParaRPr lang="en-US" dirty="0"/>
          </a:p>
        </p:txBody>
      </p:sp>
      <p:pic>
        <p:nvPicPr>
          <p:cNvPr id="7" name="Content Placeholder 6" descr="a.jpg"/>
          <p:cNvPicPr>
            <a:picLocks noGrp="1" noChangeAspect="1"/>
          </p:cNvPicPr>
          <p:nvPr>
            <p:ph sz="half" idx="2"/>
          </p:nvPr>
        </p:nvPicPr>
        <p:blipFill>
          <a:blip r:embed="rId2"/>
          <a:srcRect t="-21239" b="-21239"/>
          <a:stretch>
            <a:fillRect/>
          </a:stretch>
        </p:blipFill>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Civilization Decline</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Their was not really a Viking decline</a:t>
            </a:r>
          </a:p>
          <a:p>
            <a:endParaRPr lang="en-US" dirty="0" smtClean="0"/>
          </a:p>
          <a:p>
            <a:r>
              <a:rPr lang="en-US" dirty="0" smtClean="0"/>
              <a:t>Many Vikings went onto to fight for different countries as mercenaries</a:t>
            </a:r>
          </a:p>
          <a:p>
            <a:endParaRPr lang="en-US" dirty="0" smtClean="0"/>
          </a:p>
          <a:p>
            <a:r>
              <a:rPr lang="en-US" dirty="0" smtClean="0"/>
              <a:t>Leif Ericson went onto to land in Newfoundland in America and eventually the Vikings made their way to Minnesota (Kensington Ruin stone)</a:t>
            </a:r>
          </a:p>
          <a:p>
            <a:endParaRPr lang="en-US" dirty="0" smtClean="0"/>
          </a:p>
          <a:p>
            <a:r>
              <a:rPr lang="en-US" dirty="0" smtClean="0"/>
              <a:t>William the Conqueror became King of England   in 1066</a:t>
            </a:r>
            <a:endParaRPr lang="en-US" dirty="0"/>
          </a:p>
        </p:txBody>
      </p:sp>
      <p:pic>
        <p:nvPicPr>
          <p:cNvPr id="5" name="Content Placeholder 4" descr="a.jpg"/>
          <p:cNvPicPr>
            <a:picLocks noGrp="1" noChangeAspect="1"/>
          </p:cNvPicPr>
          <p:nvPr>
            <p:ph sz="half" idx="2"/>
          </p:nvPr>
        </p:nvPicPr>
        <p:blipFill>
          <a:blip r:embed="rId2"/>
          <a:srcRect t="-1724" b="-1724"/>
          <a:stretch>
            <a:fillRect/>
          </a:stretch>
        </p:blipFill>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6.H.2.3- (Transportation) Viking Longboats provided brand new technology for the Vikings. They were able to travel over huge ocean waves or little inlets to attack </a:t>
            </a:r>
          </a:p>
          <a:p>
            <a:endParaRPr lang="en-US" dirty="0" smtClean="0"/>
          </a:p>
          <a:p>
            <a:r>
              <a:rPr lang="en-US" dirty="0" smtClean="0"/>
              <a:t>6.G.1.2-  (Scarcity of Resources) One of the reasons the Vikings battled other cultures was for land. This is how young Viking men made their worth in society. There was not enough land so they stole more</a:t>
            </a:r>
          </a:p>
          <a:p>
            <a:endParaRPr lang="en-US" dirty="0" smtClean="0"/>
          </a:p>
          <a:p>
            <a:r>
              <a:rPr lang="en-US" dirty="0" smtClean="0"/>
              <a:t>6.G.1.4-  (Invention of Tools) The Vikings adapted their physical environment many ways but one of the most important ways was cutting down trees to make the Viking Longboat. By sacrificing a few trees the Vikings were able to travel and conquer </a:t>
            </a:r>
            <a:endParaRPr lang="en-US" dirty="0"/>
          </a:p>
        </p:txBody>
      </p:sp>
      <p:sp>
        <p:nvSpPr>
          <p:cNvPr id="4" name="Content Placeholder 3"/>
          <p:cNvSpPr>
            <a:spLocks noGrp="1"/>
          </p:cNvSpPr>
          <p:nvPr>
            <p:ph sz="half" idx="2"/>
          </p:nvPr>
        </p:nvSpPr>
        <p:spPr/>
        <p:txBody>
          <a:bodyPr>
            <a:normAutofit fontScale="55000" lnSpcReduction="20000"/>
          </a:bodyPr>
          <a:lstStyle/>
          <a:p>
            <a:r>
              <a:rPr lang="en-US" dirty="0" smtClean="0"/>
              <a:t>6.C&amp;G.1.2- (Equality) The Vikings operated on a system of Equality. A great example is how they treated women. Women were listened to and respected but also expected to fight in battle with men</a:t>
            </a:r>
          </a:p>
          <a:p>
            <a:endParaRPr lang="en-US" dirty="0" smtClean="0"/>
          </a:p>
          <a:p>
            <a:r>
              <a:rPr lang="en-US" dirty="0" smtClean="0"/>
              <a:t>6.C.1.2-  (Transformed Society) The Vikings believed very strongly in Odin, </a:t>
            </a:r>
            <a:r>
              <a:rPr lang="en-US" dirty="0" err="1" smtClean="0"/>
              <a:t>Asgard</a:t>
            </a:r>
            <a:r>
              <a:rPr lang="en-US" dirty="0" smtClean="0"/>
              <a:t>, &amp; Valhalla. They believed they their fate had already been decided for them. Their beliefs shaped their society as they battled for their families &amp; Odin</a:t>
            </a:r>
          </a:p>
          <a:p>
            <a:endParaRPr lang="en-US" dirty="0" smtClean="0"/>
          </a:p>
          <a:p>
            <a:r>
              <a:rPr lang="en-US" dirty="0" smtClean="0"/>
              <a:t>6.C.1.2-  (Transformed Society) The Vikings also transformed the societies they were attacking. Other societies became aware &amp; very afraid of the Vikings. They told stories of the Vikings size &amp; brutality in England</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Were the Vikings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The Vikings or Norseman started around 793 A.D.</a:t>
            </a:r>
          </a:p>
          <a:p>
            <a:endParaRPr lang="en-US" dirty="0" smtClean="0"/>
          </a:p>
          <a:p>
            <a:r>
              <a:rPr lang="en-US" dirty="0" smtClean="0"/>
              <a:t>The were mostly farmers and colonists of Scandinavia </a:t>
            </a:r>
          </a:p>
          <a:p>
            <a:endParaRPr lang="en-US" dirty="0" smtClean="0"/>
          </a:p>
          <a:p>
            <a:r>
              <a:rPr lang="en-US" dirty="0" smtClean="0"/>
              <a:t>Scandinavia was the region that is now Norway, Sweden &amp; Denmark</a:t>
            </a:r>
          </a:p>
          <a:p>
            <a:endParaRPr lang="en-US" dirty="0"/>
          </a:p>
        </p:txBody>
      </p:sp>
      <p:pic>
        <p:nvPicPr>
          <p:cNvPr id="7" name="Content Placeholder 6" descr="a.jpg"/>
          <p:cNvPicPr>
            <a:picLocks noGrp="1" noChangeAspect="1"/>
          </p:cNvPicPr>
          <p:nvPr>
            <p:ph sz="half" idx="2"/>
          </p:nvPr>
        </p:nvPicPr>
        <p:blipFill>
          <a:blip r:embed="rId2"/>
          <a:srcRect t="-6034" b="-6034"/>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Were the Vikings</a:t>
            </a:r>
            <a:endParaRPr lang="en-US" dirty="0"/>
          </a:p>
        </p:txBody>
      </p:sp>
      <p:pic>
        <p:nvPicPr>
          <p:cNvPr id="7" name="Who were the Vikings.mov">
            <a:hlinkClick r:id="" action="ppaction://media"/>
          </p:cNvPr>
          <p:cNvPicPr/>
          <p:nvPr>
            <p:ph idx="1"/>
            <a:videoFile r:link="rId1"/>
          </p:nvPr>
        </p:nvPicPr>
        <p:blipFill>
          <a:blip r:embed="rId3"/>
          <a:stretch>
            <a:fillRect/>
          </a:stretch>
        </p:blipFill>
        <p:spPr>
          <a:xfrm>
            <a:off x="0" y="1600200"/>
            <a:ext cx="91440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“Viking” Mean</a:t>
            </a:r>
            <a:endParaRPr lang="en-US" dirty="0"/>
          </a:p>
        </p:txBody>
      </p:sp>
      <p:sp>
        <p:nvSpPr>
          <p:cNvPr id="3" name="Content Placeholder 2"/>
          <p:cNvSpPr>
            <a:spLocks noGrp="1"/>
          </p:cNvSpPr>
          <p:nvPr>
            <p:ph sz="half" idx="1"/>
          </p:nvPr>
        </p:nvSpPr>
        <p:spPr/>
        <p:txBody>
          <a:bodyPr>
            <a:normAutofit/>
          </a:bodyPr>
          <a:lstStyle/>
          <a:p>
            <a:r>
              <a:rPr lang="en-US" dirty="0" smtClean="0"/>
              <a:t>A Viking is someone from Scandinavia who took part in overseas expeditions</a:t>
            </a:r>
          </a:p>
          <a:p>
            <a:endParaRPr lang="en-US" dirty="0" smtClean="0"/>
          </a:p>
          <a:p>
            <a:r>
              <a:rPr lang="en-US" dirty="0" smtClean="0"/>
              <a:t>The word Viking derives from the word “</a:t>
            </a:r>
            <a:r>
              <a:rPr lang="en-US" dirty="0" err="1" smtClean="0"/>
              <a:t>vik</a:t>
            </a:r>
            <a:r>
              <a:rPr lang="en-US" dirty="0" smtClean="0"/>
              <a:t>” which is Scandinavian for creek, inlet, or bay</a:t>
            </a:r>
          </a:p>
          <a:p>
            <a:endParaRPr lang="en-US" dirty="0" smtClean="0"/>
          </a:p>
        </p:txBody>
      </p:sp>
      <p:pic>
        <p:nvPicPr>
          <p:cNvPr id="5" name="Content Placeholder 4" descr="a.jpg"/>
          <p:cNvPicPr>
            <a:picLocks noGrp="1" noChangeAspect="1"/>
          </p:cNvPicPr>
          <p:nvPr>
            <p:ph sz="half" idx="2"/>
          </p:nvPr>
        </p:nvPicPr>
        <p:blipFill>
          <a:blip r:embed="rId2"/>
          <a:srcRect t="-50060" b="-50060"/>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“Viking” Mean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This is because the Vikings sailed their longboats up little creeks, inlets, or bays</a:t>
            </a:r>
          </a:p>
          <a:p>
            <a:endParaRPr lang="en-US" dirty="0" smtClean="0"/>
          </a:p>
          <a:p>
            <a:r>
              <a:rPr lang="en-US" dirty="0" smtClean="0"/>
              <a:t>It is interesting to note the Vikings didn’t call themselves Vikings at first only their enemies did</a:t>
            </a:r>
          </a:p>
          <a:p>
            <a:endParaRPr lang="en-US" dirty="0"/>
          </a:p>
        </p:txBody>
      </p:sp>
      <p:pic>
        <p:nvPicPr>
          <p:cNvPr id="5" name="Content Placeholder 4" descr="a.jpg"/>
          <p:cNvPicPr>
            <a:picLocks noGrp="1" noChangeAspect="1"/>
          </p:cNvPicPr>
          <p:nvPr>
            <p:ph sz="half" idx="2"/>
          </p:nvPr>
        </p:nvPicPr>
        <p:blipFill>
          <a:blip r:embed="rId2"/>
          <a:srcRect t="-50060" b="-50060"/>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3101</TotalTime>
  <Words>2025</Words>
  <Application>Microsoft Macintosh PowerPoint</Application>
  <PresentationFormat>On-screen Show (4:3)</PresentationFormat>
  <Paragraphs>222</Paragraphs>
  <Slides>47</Slides>
  <Notes>0</Notes>
  <HiddenSlides>0</HiddenSlides>
  <MMClips>12</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Office Theme</vt:lpstr>
      <vt:lpstr>The Vikings Civilization</vt:lpstr>
      <vt:lpstr>Essential Standard</vt:lpstr>
      <vt:lpstr>Clarifying Objective</vt:lpstr>
      <vt:lpstr>Clarifying Objective</vt:lpstr>
      <vt:lpstr>Essential Question??</vt:lpstr>
      <vt:lpstr>Who Were the Vikings</vt:lpstr>
      <vt:lpstr>Who Were the Vikings</vt:lpstr>
      <vt:lpstr>What Does “Viking” Mean</vt:lpstr>
      <vt:lpstr>What Does “Viking” Mean</vt:lpstr>
      <vt:lpstr>Viking Sagas, gods, &amp; Mythology</vt:lpstr>
      <vt:lpstr>Viking Sagas, gods, &amp; Mythology</vt:lpstr>
      <vt:lpstr>Viking Mythology &amp; Sagas</vt:lpstr>
      <vt:lpstr>Story of the Vikings</vt:lpstr>
      <vt:lpstr>Charlemagne </vt:lpstr>
      <vt:lpstr>Charlemagne</vt:lpstr>
      <vt:lpstr> Irminsûl/Yggdrasil Tree</vt:lpstr>
      <vt:lpstr>Vikings Were Born</vt:lpstr>
      <vt:lpstr>Viking Culture </vt:lpstr>
      <vt:lpstr>Viking Women</vt:lpstr>
      <vt:lpstr>Viking Women</vt:lpstr>
      <vt:lpstr>Early to Bed, Early to Rise</vt:lpstr>
      <vt:lpstr>I’m Hungry, Is there anything to eat?</vt:lpstr>
      <vt:lpstr>Keeping Clean &amp; Blonde</vt:lpstr>
      <vt:lpstr>Viking Inheritance </vt:lpstr>
      <vt:lpstr>Land Lovers</vt:lpstr>
      <vt:lpstr>Viking Raids/Battles</vt:lpstr>
      <vt:lpstr>Viking Raid/Battle Traditions</vt:lpstr>
      <vt:lpstr>Ultimate Goal in Viking Battle</vt:lpstr>
      <vt:lpstr>Odin &amp; Valhalla</vt:lpstr>
      <vt:lpstr>Viking Longboat</vt:lpstr>
      <vt:lpstr>Viking Longboat</vt:lpstr>
      <vt:lpstr>The Viking Longboat</vt:lpstr>
      <vt:lpstr>Viking Longboat</vt:lpstr>
      <vt:lpstr>Viking Longboat</vt:lpstr>
      <vt:lpstr>Landing on New Shores</vt:lpstr>
      <vt:lpstr>Viking Warrior Fate</vt:lpstr>
      <vt:lpstr>Viking Warrior Fate</vt:lpstr>
      <vt:lpstr>Viking Weapons</vt:lpstr>
      <vt:lpstr>Battle Weapons</vt:lpstr>
      <vt:lpstr>Battle Axe</vt:lpstr>
      <vt:lpstr>Viking Axe</vt:lpstr>
      <vt:lpstr>Encountering Enemies</vt:lpstr>
      <vt:lpstr>Shield Wall</vt:lpstr>
      <vt:lpstr>Shield Maiden</vt:lpstr>
      <vt:lpstr>Viking March</vt:lpstr>
      <vt:lpstr>Viking Civilization Decline</vt:lpstr>
      <vt:lpstr>Important Points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Vikings</dc:title>
  <dc:creator>Andrew Garbisch</dc:creator>
  <cp:lastModifiedBy>Andrew Garbisch</cp:lastModifiedBy>
  <cp:revision>21</cp:revision>
  <dcterms:created xsi:type="dcterms:W3CDTF">2013-08-26T19:33:13Z</dcterms:created>
  <dcterms:modified xsi:type="dcterms:W3CDTF">2013-08-26T19:38:20Z</dcterms:modified>
</cp:coreProperties>
</file>