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82" r:id="rId10"/>
    <p:sldId id="265" r:id="rId11"/>
    <p:sldId id="266" r:id="rId12"/>
    <p:sldId id="276" r:id="rId13"/>
    <p:sldId id="277" r:id="rId14"/>
    <p:sldId id="278" r:id="rId15"/>
    <p:sldId id="268" r:id="rId16"/>
    <p:sldId id="269" r:id="rId17"/>
    <p:sldId id="270" r:id="rId18"/>
    <p:sldId id="271" r:id="rId19"/>
    <p:sldId id="283" r:id="rId20"/>
    <p:sldId id="267" r:id="rId21"/>
    <p:sldId id="281" r:id="rId22"/>
    <p:sldId id="272" r:id="rId23"/>
    <p:sldId id="273" r:id="rId24"/>
    <p:sldId id="274" r:id="rId25"/>
    <p:sldId id="284" r:id="rId26"/>
    <p:sldId id="275" r:id="rId27"/>
    <p:sldId id="279" r:id="rId28"/>
    <p:sldId id="260" r:id="rId29"/>
    <p:sldId id="285" r:id="rId30"/>
    <p:sldId id="28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FFF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D332B1-65C3-EE4A-803E-6AECA942C4E8}" type="datetimeFigureOut">
              <a:rPr lang="en-US" smtClean="0"/>
              <a:pPr/>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332B1-65C3-EE4A-803E-6AECA942C4E8}" type="datetimeFigureOut">
              <a:rPr lang="en-US" smtClean="0"/>
              <a:pPr/>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332B1-65C3-EE4A-803E-6AECA942C4E8}" type="datetimeFigureOut">
              <a:rPr lang="en-US" smtClean="0"/>
              <a:pPr/>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332B1-65C3-EE4A-803E-6AECA942C4E8}" type="datetimeFigureOut">
              <a:rPr lang="en-US" smtClean="0"/>
              <a:pPr/>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332B1-65C3-EE4A-803E-6AECA942C4E8}" type="datetimeFigureOut">
              <a:rPr lang="en-US" smtClean="0"/>
              <a:pPr/>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D332B1-65C3-EE4A-803E-6AECA942C4E8}" type="datetimeFigureOut">
              <a:rPr lang="en-US" smtClean="0"/>
              <a:pPr/>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D332B1-65C3-EE4A-803E-6AECA942C4E8}" type="datetimeFigureOut">
              <a:rPr lang="en-US" smtClean="0"/>
              <a:pPr/>
              <a:t>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D332B1-65C3-EE4A-803E-6AECA942C4E8}" type="datetimeFigureOut">
              <a:rPr lang="en-US" smtClean="0"/>
              <a:pPr/>
              <a:t>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332B1-65C3-EE4A-803E-6AECA942C4E8}" type="datetimeFigureOut">
              <a:rPr lang="en-US" smtClean="0"/>
              <a:pPr/>
              <a:t>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332B1-65C3-EE4A-803E-6AECA942C4E8}" type="datetimeFigureOut">
              <a:rPr lang="en-US" smtClean="0"/>
              <a:pPr/>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332B1-65C3-EE4A-803E-6AECA942C4E8}" type="datetimeFigureOut">
              <a:rPr lang="en-US" smtClean="0"/>
              <a:pPr/>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6D444-B8E4-3B44-A8A7-67E29B5D2711}"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FFFBC"/>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332B1-65C3-EE4A-803E-6AECA942C4E8}" type="datetimeFigureOut">
              <a:rPr lang="en-US" smtClean="0"/>
              <a:pPr/>
              <a:t>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6D444-B8E4-3B44-A8A7-67E29B5D27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marco-polo/videos%23marco-polo" TargetMode="External"/><Relationship Id="rId3" Type="http://schemas.openxmlformats.org/officeDocument/2006/relationships/hyperlink" Target="http://www.youtube.com/watch?v=pfjpwbCUT2Q"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dj2cFelZWo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dj2cFelZWo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mankind-the-story-of-all-of-us-the-silk-road?m=5189719baf036&amp;s=All&amp;f=1&amp;free=fals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dj2cFelZWo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6000" dirty="0" smtClean="0">
                <a:solidFill>
                  <a:schemeClr val="bg1"/>
                </a:solidFill>
              </a:rPr>
              <a:t>Silk Road</a:t>
            </a:r>
            <a:endParaRPr lang="en-US" sz="6000" dirty="0">
              <a:solidFill>
                <a:schemeClr val="bg1"/>
              </a:solidFill>
            </a:endParaRPr>
          </a:p>
        </p:txBody>
      </p:sp>
      <p:sp>
        <p:nvSpPr>
          <p:cNvPr id="3" name="Subtitle 2"/>
          <p:cNvSpPr>
            <a:spLocks noGrp="1"/>
          </p:cNvSpPr>
          <p:nvPr>
            <p:ph type="subTitle" idx="1"/>
          </p:nvPr>
        </p:nvSpPr>
        <p:spPr/>
        <p:txBody>
          <a:bodyPr>
            <a:noAutofit/>
          </a:bodyPr>
          <a:lstStyle/>
          <a:p>
            <a:r>
              <a:rPr lang="en-US" sz="4000" dirty="0" smtClean="0">
                <a:solidFill>
                  <a:schemeClr val="bg1"/>
                </a:solidFill>
              </a:rPr>
              <a:t>World’s Most Famous Trading Network</a:t>
            </a:r>
          </a:p>
          <a:p>
            <a:endParaRPr lang="en-US" sz="4000" dirty="0" smtClean="0">
              <a:solidFill>
                <a:schemeClr val="bg1"/>
              </a:solidFill>
            </a:endParaRPr>
          </a:p>
          <a:p>
            <a:r>
              <a:rPr lang="en-US" sz="4000" dirty="0" smtClean="0">
                <a:solidFill>
                  <a:schemeClr val="bg1"/>
                </a:solidFill>
              </a:rPr>
              <a:t>1200-1453 A.D.</a:t>
            </a:r>
            <a:endParaRPr lang="en-US" sz="4000" dirty="0">
              <a:solidFill>
                <a:schemeClr val="bg1"/>
              </a:solidFill>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Nomads get Rich</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Silk Road was run by NOMADS who would travel from place to place on camels with the goods on the camels back</a:t>
            </a:r>
          </a:p>
          <a:p>
            <a:endParaRPr lang="en-US" dirty="0" smtClean="0"/>
          </a:p>
          <a:p>
            <a:r>
              <a:rPr lang="en-US" dirty="0" smtClean="0"/>
              <a:t>Nomads would go from trading port to trading port passing goods or selling goods and marking up prices</a:t>
            </a:r>
          </a:p>
          <a:p>
            <a:endParaRPr lang="en-US" dirty="0" smtClean="0"/>
          </a:p>
          <a:p>
            <a:r>
              <a:rPr lang="en-US" dirty="0" smtClean="0"/>
              <a:t>Here is how it worked</a:t>
            </a:r>
            <a:endParaRPr lang="en-US" dirty="0"/>
          </a:p>
        </p:txBody>
      </p:sp>
      <p:pic>
        <p:nvPicPr>
          <p:cNvPr id="5" name="Content Placeholder 4" descr="a.jpg"/>
          <p:cNvPicPr>
            <a:picLocks noGrp="1" noChangeAspect="1"/>
          </p:cNvPicPr>
          <p:nvPr>
            <p:ph sz="half" idx="2"/>
          </p:nvPr>
        </p:nvPicPr>
        <p:blipFill>
          <a:blip r:embed="rId2"/>
          <a:srcRect t="-34510" b="-34510"/>
          <a:stretch>
            <a:fillRect/>
          </a:stretch>
        </p:blipFill>
        <p:spPr>
          <a:xfrm>
            <a:off x="4648200" y="1228194"/>
            <a:ext cx="4038600" cy="5219826"/>
          </a:xfrm>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the Silk Road Trade</a:t>
            </a:r>
            <a:endParaRPr lang="en-US" dirty="0"/>
          </a:p>
        </p:txBody>
      </p:sp>
      <p:sp>
        <p:nvSpPr>
          <p:cNvPr id="3" name="Content Placeholder 2"/>
          <p:cNvSpPr>
            <a:spLocks noGrp="1"/>
          </p:cNvSpPr>
          <p:nvPr>
            <p:ph sz="half" idx="1"/>
          </p:nvPr>
        </p:nvSpPr>
        <p:spPr/>
        <p:txBody>
          <a:bodyPr>
            <a:normAutofit fontScale="92500" lnSpcReduction="20000"/>
          </a:bodyPr>
          <a:lstStyle/>
          <a:p>
            <a:pPr marL="514350" indent="-514350">
              <a:buFont typeface="+mj-ea"/>
              <a:buAutoNum type="circleNumDbPlain"/>
            </a:pPr>
            <a:r>
              <a:rPr lang="en-US" dirty="0" smtClean="0"/>
              <a:t>A Chinese Silk Nomad would buy some silk from a silk maker for $10 in China</a:t>
            </a:r>
          </a:p>
          <a:p>
            <a:pPr marL="514350" indent="-514350">
              <a:buFont typeface="+mj-ea"/>
              <a:buAutoNum type="circleNumDbPlain"/>
            </a:pPr>
            <a:endParaRPr lang="en-US" dirty="0" smtClean="0"/>
          </a:p>
          <a:p>
            <a:pPr marL="514350" indent="-514350">
              <a:buFont typeface="+mj-ea"/>
              <a:buAutoNum type="circleNumDbPlain"/>
            </a:pPr>
            <a:r>
              <a:rPr lang="en-US" dirty="0" smtClean="0"/>
              <a:t>He travels to the nearest trading center in India along the Silk Road and sells the Silk for $50 to Indian Nomad and travels back to China to buy more Silk</a:t>
            </a:r>
            <a:endParaRPr lang="en-US" dirty="0"/>
          </a:p>
        </p:txBody>
      </p:sp>
      <p:pic>
        <p:nvPicPr>
          <p:cNvPr id="5" name="Content Placeholder 4" descr="a.jpg"/>
          <p:cNvPicPr>
            <a:picLocks noGrp="1" noChangeAspect="1"/>
          </p:cNvPicPr>
          <p:nvPr>
            <p:ph sz="half" idx="2"/>
          </p:nvPr>
        </p:nvPicPr>
        <p:blipFill>
          <a:blip r:embed="rId2"/>
          <a:srcRect t="-29159" b="-29159"/>
          <a:stretch>
            <a:fillRect/>
          </a:stretch>
        </p:blipFill>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the Silk Road Trade</a:t>
            </a:r>
            <a:endParaRPr lang="en-US" dirty="0"/>
          </a:p>
        </p:txBody>
      </p:sp>
      <p:sp>
        <p:nvSpPr>
          <p:cNvPr id="3" name="Content Placeholder 2"/>
          <p:cNvSpPr>
            <a:spLocks noGrp="1"/>
          </p:cNvSpPr>
          <p:nvPr>
            <p:ph sz="half" idx="1"/>
          </p:nvPr>
        </p:nvSpPr>
        <p:spPr/>
        <p:txBody>
          <a:bodyPr>
            <a:normAutofit fontScale="92500" lnSpcReduction="20000"/>
          </a:bodyPr>
          <a:lstStyle/>
          <a:p>
            <a:pPr marL="514350" indent="-514350">
              <a:buFont typeface="+mj-ea"/>
              <a:buAutoNum type="circleNumDbPlain" startAt="3"/>
            </a:pPr>
            <a:r>
              <a:rPr lang="en-US" dirty="0" smtClean="0"/>
              <a:t>The Indian Nomad travels along the Silk Road to Arabia to the nearest trading center and sells the Silk for $100</a:t>
            </a:r>
          </a:p>
          <a:p>
            <a:pPr marL="514350" indent="-514350">
              <a:buFont typeface="+mj-ea"/>
              <a:buAutoNum type="circleNumDbPlain" startAt="3"/>
            </a:pPr>
            <a:endParaRPr lang="en-US" dirty="0" smtClean="0"/>
          </a:p>
          <a:p>
            <a:pPr marL="514350" indent="-514350">
              <a:buFont typeface="+mj-ea"/>
              <a:buAutoNum type="circleNumDbPlain" startAt="3"/>
            </a:pPr>
            <a:r>
              <a:rPr lang="en-US" dirty="0" smtClean="0"/>
              <a:t>The Indian Nomad travels back to India to wait for the Chinese silk trader to come back with more silk the next week</a:t>
            </a:r>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the Silk Road Trade</a:t>
            </a:r>
            <a:endParaRPr lang="en-US" dirty="0"/>
          </a:p>
        </p:txBody>
      </p:sp>
      <p:sp>
        <p:nvSpPr>
          <p:cNvPr id="3" name="Content Placeholder 2"/>
          <p:cNvSpPr>
            <a:spLocks noGrp="1"/>
          </p:cNvSpPr>
          <p:nvPr>
            <p:ph sz="half" idx="1"/>
          </p:nvPr>
        </p:nvSpPr>
        <p:spPr/>
        <p:txBody>
          <a:bodyPr>
            <a:normAutofit fontScale="92500" lnSpcReduction="20000"/>
          </a:bodyPr>
          <a:lstStyle/>
          <a:p>
            <a:pPr marL="514350" indent="-514350">
              <a:buFont typeface="+mj-ea"/>
              <a:buAutoNum type="circleNumDbPlain" startAt="5"/>
            </a:pPr>
            <a:r>
              <a:rPr lang="en-US" dirty="0" smtClean="0"/>
              <a:t>The Arabian Nomad carries the silk along the Silk Road to the nearest Mediterranean trade center and sells the silk for $75 </a:t>
            </a:r>
          </a:p>
          <a:p>
            <a:pPr marL="514350" indent="-514350">
              <a:buFont typeface="+mj-ea"/>
              <a:buAutoNum type="circleNumDbPlain" startAt="5"/>
            </a:pPr>
            <a:endParaRPr lang="en-US" dirty="0" smtClean="0"/>
          </a:p>
          <a:p>
            <a:pPr marL="514350" indent="-514350">
              <a:buFont typeface="+mj-ea"/>
              <a:buAutoNum type="circleNumDbPlain" startAt="5"/>
            </a:pPr>
            <a:r>
              <a:rPr lang="en-US" dirty="0" smtClean="0"/>
              <a:t>The Arabian Nomad travels back to Arabia to wait for the Indian Nomad to come back with more silk</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p:pic>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the Silk Road Trade</a:t>
            </a:r>
            <a:endParaRPr lang="en-US" dirty="0"/>
          </a:p>
        </p:txBody>
      </p:sp>
      <p:sp>
        <p:nvSpPr>
          <p:cNvPr id="3" name="Content Placeholder 2"/>
          <p:cNvSpPr>
            <a:spLocks noGrp="1"/>
          </p:cNvSpPr>
          <p:nvPr>
            <p:ph sz="half" idx="1"/>
          </p:nvPr>
        </p:nvSpPr>
        <p:spPr/>
        <p:txBody>
          <a:bodyPr/>
          <a:lstStyle/>
          <a:p>
            <a:pPr marL="514350" indent="-514350">
              <a:buFont typeface="+mj-ea"/>
              <a:buAutoNum type="circleNumDbPlain" startAt="7"/>
            </a:pPr>
            <a:r>
              <a:rPr lang="en-US" dirty="0" smtClean="0"/>
              <a:t>The Mediterranean Merchant brings the silk to his silk store and marks the price up to $100 and sells the silk</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Mediterranean Countries Exports</a:t>
            </a:r>
            <a:endParaRPr lang="en-US" dirty="0"/>
          </a:p>
        </p:txBody>
      </p:sp>
      <p:sp>
        <p:nvSpPr>
          <p:cNvPr id="3" name="Content Placeholder 2"/>
          <p:cNvSpPr>
            <a:spLocks noGrp="1"/>
          </p:cNvSpPr>
          <p:nvPr>
            <p:ph sz="half" idx="1"/>
          </p:nvPr>
        </p:nvSpPr>
        <p:spPr/>
        <p:txBody>
          <a:bodyPr/>
          <a:lstStyle/>
          <a:p>
            <a:r>
              <a:rPr lang="en-US" dirty="0" smtClean="0"/>
              <a:t>The Mediterranean Countries exported…</a:t>
            </a:r>
          </a:p>
          <a:p>
            <a:pPr marL="914400" lvl="1" indent="-457200">
              <a:buFont typeface="+mj-ea"/>
              <a:buAutoNum type="circleNumDbPlain"/>
            </a:pPr>
            <a:r>
              <a:rPr lang="en-US" dirty="0" smtClean="0"/>
              <a:t>Olives</a:t>
            </a:r>
          </a:p>
          <a:p>
            <a:pPr marL="914400" lvl="1" indent="-457200">
              <a:buFont typeface="+mj-ea"/>
              <a:buAutoNum type="circleNumDbPlain"/>
            </a:pPr>
            <a:r>
              <a:rPr lang="en-US" dirty="0" smtClean="0"/>
              <a:t>Olive Oil</a:t>
            </a:r>
          </a:p>
          <a:p>
            <a:pPr marL="914400" lvl="1" indent="-457200">
              <a:buFont typeface="+mj-ea"/>
              <a:buAutoNum type="circleNumDbPlain"/>
            </a:pPr>
            <a:r>
              <a:rPr lang="en-US" dirty="0" smtClean="0"/>
              <a:t>Wine </a:t>
            </a:r>
            <a:endParaRPr lang="en-US" dirty="0"/>
          </a:p>
        </p:txBody>
      </p:sp>
      <p:pic>
        <p:nvPicPr>
          <p:cNvPr id="5" name="Content Placeholder 4" descr="a.jpg"/>
          <p:cNvPicPr>
            <a:picLocks noGrp="1" noChangeAspect="1"/>
          </p:cNvPicPr>
          <p:nvPr>
            <p:ph sz="half" idx="2"/>
          </p:nvPr>
        </p:nvPicPr>
        <p:blipFill>
          <a:blip r:embed="rId2"/>
          <a:srcRect l="-2591" r="-2591"/>
          <a:stretch>
            <a:fillRect/>
          </a:stretch>
        </p:blipFill>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Arabia Countries Exports</a:t>
            </a:r>
            <a:endParaRPr lang="en-US" dirty="0"/>
          </a:p>
        </p:txBody>
      </p:sp>
      <p:sp>
        <p:nvSpPr>
          <p:cNvPr id="3" name="Content Placeholder 2"/>
          <p:cNvSpPr>
            <a:spLocks noGrp="1"/>
          </p:cNvSpPr>
          <p:nvPr>
            <p:ph sz="half" idx="1"/>
          </p:nvPr>
        </p:nvSpPr>
        <p:spPr/>
        <p:txBody>
          <a:bodyPr/>
          <a:lstStyle/>
          <a:p>
            <a:r>
              <a:rPr lang="en-US" dirty="0" smtClean="0"/>
              <a:t>The Arabian Countries exported…</a:t>
            </a:r>
          </a:p>
          <a:p>
            <a:pPr marL="914400" lvl="1" indent="-457200">
              <a:buFont typeface="+mj-ea"/>
              <a:buAutoNum type="circleNumDbPlain"/>
            </a:pPr>
            <a:r>
              <a:rPr lang="en-US" dirty="0" smtClean="0"/>
              <a:t>Incenses</a:t>
            </a:r>
          </a:p>
          <a:p>
            <a:pPr marL="914400" lvl="1" indent="-457200">
              <a:buFont typeface="+mj-ea"/>
              <a:buAutoNum type="circleNumDbPlain"/>
            </a:pPr>
            <a:r>
              <a:rPr lang="en-US" dirty="0" smtClean="0"/>
              <a:t>Spices</a:t>
            </a:r>
          </a:p>
          <a:p>
            <a:pPr marL="914400" lvl="1" indent="-457200">
              <a:buFont typeface="+mj-ea"/>
              <a:buAutoNum type="circleNumDbPlain"/>
            </a:pPr>
            <a:r>
              <a:rPr lang="en-US" dirty="0" smtClean="0"/>
              <a:t>Salt</a:t>
            </a:r>
          </a:p>
          <a:p>
            <a:pPr marL="914400" lvl="1" indent="-457200">
              <a:buFont typeface="+mj-ea"/>
              <a:buAutoNum type="circleNumDbPlain"/>
            </a:pPr>
            <a:r>
              <a:rPr lang="en-US" dirty="0" smtClean="0"/>
              <a:t>Tortoise Shells </a:t>
            </a:r>
            <a:endParaRPr lang="en-US" dirty="0"/>
          </a:p>
        </p:txBody>
      </p:sp>
      <p:pic>
        <p:nvPicPr>
          <p:cNvPr id="5" name="Content Placeholder 4" descr="a.jpg"/>
          <p:cNvPicPr>
            <a:picLocks noGrp="1" noChangeAspect="1"/>
          </p:cNvPicPr>
          <p:nvPr>
            <p:ph sz="half" idx="2"/>
          </p:nvPr>
        </p:nvPicPr>
        <p:blipFill>
          <a:blip r:embed="rId2"/>
          <a:srcRect t="-17920" b="-17920"/>
          <a:stretch>
            <a:fillRect/>
          </a:stretch>
        </p:blipFill>
        <p:spPr/>
      </p:pic>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Countries Exports</a:t>
            </a:r>
            <a:endParaRPr lang="en-US" dirty="0"/>
          </a:p>
        </p:txBody>
      </p:sp>
      <p:sp>
        <p:nvSpPr>
          <p:cNvPr id="3" name="Content Placeholder 2"/>
          <p:cNvSpPr>
            <a:spLocks noGrp="1"/>
          </p:cNvSpPr>
          <p:nvPr>
            <p:ph sz="half" idx="1"/>
          </p:nvPr>
        </p:nvSpPr>
        <p:spPr/>
        <p:txBody>
          <a:bodyPr/>
          <a:lstStyle/>
          <a:p>
            <a:r>
              <a:rPr lang="en-US" dirty="0" smtClean="0"/>
              <a:t>The India Countries exported…</a:t>
            </a:r>
          </a:p>
          <a:p>
            <a:pPr marL="914400" lvl="1" indent="-457200">
              <a:buFont typeface="+mj-ea"/>
              <a:buAutoNum type="circleNumDbPlain"/>
            </a:pPr>
            <a:r>
              <a:rPr lang="en-US" dirty="0" smtClean="0"/>
              <a:t>Ivory</a:t>
            </a:r>
          </a:p>
          <a:p>
            <a:pPr marL="914400" lvl="1" indent="-457200">
              <a:buFont typeface="+mj-ea"/>
              <a:buAutoNum type="circleNumDbPlain"/>
            </a:pPr>
            <a:r>
              <a:rPr lang="en-US" dirty="0" smtClean="0"/>
              <a:t>Cotton Textiles</a:t>
            </a:r>
          </a:p>
          <a:p>
            <a:endParaRPr lang="en-US" dirty="0"/>
          </a:p>
        </p:txBody>
      </p:sp>
      <p:pic>
        <p:nvPicPr>
          <p:cNvPr id="5" name="Content Placeholder 4" descr="a.jpg"/>
          <p:cNvPicPr>
            <a:picLocks noGrp="1" noChangeAspect="1"/>
          </p:cNvPicPr>
          <p:nvPr>
            <p:ph sz="half" idx="2"/>
          </p:nvPr>
        </p:nvPicPr>
        <p:blipFill>
          <a:blip r:embed="rId2"/>
          <a:srcRect t="-34510" b="-34510"/>
          <a:stretch>
            <a:fillRect/>
          </a:stretch>
        </p:blipFill>
        <p:spPr>
          <a:xfrm>
            <a:off x="4648200" y="1102584"/>
            <a:ext cx="4038600" cy="5755416"/>
          </a:xfrm>
        </p:spPr>
      </p:pic>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Countries Exports</a:t>
            </a:r>
            <a:endParaRPr lang="en-US" dirty="0"/>
          </a:p>
        </p:txBody>
      </p:sp>
      <p:sp>
        <p:nvSpPr>
          <p:cNvPr id="3" name="Content Placeholder 2"/>
          <p:cNvSpPr>
            <a:spLocks noGrp="1"/>
          </p:cNvSpPr>
          <p:nvPr>
            <p:ph sz="half" idx="1"/>
          </p:nvPr>
        </p:nvSpPr>
        <p:spPr/>
        <p:txBody>
          <a:bodyPr/>
          <a:lstStyle/>
          <a:p>
            <a:r>
              <a:rPr lang="en-US" dirty="0" smtClean="0"/>
              <a:t>The Chinese Countries exported…</a:t>
            </a:r>
          </a:p>
          <a:p>
            <a:pPr marL="914400" lvl="1" indent="-457200">
              <a:buFont typeface="+mj-ea"/>
              <a:buAutoNum type="circleNumDbPlain"/>
            </a:pPr>
            <a:r>
              <a:rPr lang="en-US" dirty="0" smtClean="0"/>
              <a:t>Silk</a:t>
            </a:r>
          </a:p>
          <a:p>
            <a:pPr marL="914400" lvl="1" indent="-457200">
              <a:buFont typeface="+mj-ea"/>
              <a:buAutoNum type="circleNumDbPlain"/>
            </a:pPr>
            <a:r>
              <a:rPr lang="en-US" dirty="0" smtClean="0"/>
              <a:t>Jade</a:t>
            </a:r>
          </a:p>
          <a:p>
            <a:pPr marL="914400" lvl="1" indent="-457200">
              <a:buFont typeface="+mj-ea"/>
              <a:buAutoNum type="circleNumDbPlain"/>
            </a:pPr>
            <a:r>
              <a:rPr lang="en-US" dirty="0" smtClean="0"/>
              <a:t>Silver</a:t>
            </a:r>
          </a:p>
          <a:p>
            <a:pPr marL="914400" lvl="1" indent="-457200">
              <a:buFont typeface="+mj-ea"/>
              <a:buAutoNum type="circleNumDbPlain"/>
            </a:pPr>
            <a:r>
              <a:rPr lang="en-US" dirty="0" smtClean="0"/>
              <a:t>Iron </a:t>
            </a:r>
          </a:p>
          <a:p>
            <a:endParaRPr lang="en-US" dirty="0"/>
          </a:p>
        </p:txBody>
      </p:sp>
      <p:pic>
        <p:nvPicPr>
          <p:cNvPr id="5" name="Content Placeholder 4" descr="a.jpg"/>
          <p:cNvPicPr>
            <a:picLocks noGrp="1" noChangeAspect="1"/>
          </p:cNvPicPr>
          <p:nvPr>
            <p:ph sz="half" idx="2"/>
          </p:nvPr>
        </p:nvPicPr>
        <p:blipFill>
          <a:blip r:embed="rId2"/>
          <a:srcRect t="-19349" b="-19349"/>
          <a:stretch>
            <a:fillRect/>
          </a:stretch>
        </p:blipFill>
        <p:spPr/>
      </p:pic>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5" name="Content Placeholder 4"/>
          <p:cNvSpPr>
            <a:spLocks noGrp="1"/>
          </p:cNvSpPr>
          <p:nvPr>
            <p:ph idx="1"/>
          </p:nvPr>
        </p:nvSpPr>
        <p:spPr/>
        <p:txBody>
          <a:bodyPr/>
          <a:lstStyle/>
          <a:p>
            <a:r>
              <a:rPr lang="en-US" dirty="0" smtClean="0"/>
              <a:t>Get with a partner and answer…</a:t>
            </a:r>
          </a:p>
          <a:p>
            <a:endParaRPr lang="en-US" dirty="0" smtClean="0"/>
          </a:p>
          <a:p>
            <a:r>
              <a:rPr lang="en-US" dirty="0" smtClean="0"/>
              <a:t>How did the availability of certain resources affect the development of powerful trading networks like the Silk Road?</a:t>
            </a:r>
          </a:p>
          <a:p>
            <a:endParaRPr lang="en-US" dirty="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lstStyle/>
          <a:p>
            <a:r>
              <a:rPr lang="en-US" dirty="0"/>
              <a:t>6.E.</a:t>
            </a:r>
            <a:r>
              <a:rPr lang="en-US" dirty="0" smtClean="0"/>
              <a:t>1 </a:t>
            </a:r>
            <a:r>
              <a:rPr lang="en-US" b="1" dirty="0" smtClean="0"/>
              <a:t>Understand </a:t>
            </a:r>
            <a:r>
              <a:rPr lang="en-US" b="1" dirty="0"/>
              <a:t>how the physical environment and human interaction affected the economic activities of various civilizations, societies and regions</a:t>
            </a:r>
            <a:r>
              <a:rPr lang="en-US" b="1" dirty="0" smtClean="0"/>
              <a:t>.</a:t>
            </a:r>
          </a:p>
          <a:p>
            <a:endParaRPr lang="en-US" b="1" dirty="0" smtClean="0"/>
          </a:p>
          <a:p>
            <a:r>
              <a:rPr lang="en-US" dirty="0"/>
              <a:t>6.C</a:t>
            </a:r>
            <a:r>
              <a:rPr lang="en-US" dirty="0" smtClean="0"/>
              <a:t>.1 </a:t>
            </a:r>
            <a:r>
              <a:rPr lang="en-US" b="1" dirty="0" smtClean="0"/>
              <a:t>Explain </a:t>
            </a:r>
            <a:r>
              <a:rPr lang="en-US" b="1" dirty="0"/>
              <a:t>how the behaviors and practices of individuals and groups influenced societies, civilizations and regions.</a:t>
            </a:r>
            <a:endParaRPr lang="en-US"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People (Nomads) Got Rich</a:t>
            </a:r>
            <a:endParaRPr lang="en-US" dirty="0"/>
          </a:p>
        </p:txBody>
      </p:sp>
      <p:sp>
        <p:nvSpPr>
          <p:cNvPr id="3" name="Content Placeholder 2"/>
          <p:cNvSpPr>
            <a:spLocks noGrp="1"/>
          </p:cNvSpPr>
          <p:nvPr>
            <p:ph sz="half" idx="1"/>
          </p:nvPr>
        </p:nvSpPr>
        <p:spPr/>
        <p:txBody>
          <a:bodyPr/>
          <a:lstStyle/>
          <a:p>
            <a:r>
              <a:rPr lang="en-US" dirty="0" smtClean="0"/>
              <a:t>This process allowed regular people who were not kings or queens to get rich</a:t>
            </a:r>
          </a:p>
          <a:p>
            <a:endParaRPr lang="en-US" dirty="0" smtClean="0"/>
          </a:p>
          <a:p>
            <a:r>
              <a:rPr lang="en-US" dirty="0" smtClean="0"/>
              <a:t>You no longer had to be part of a royal family or work directly for a King or Queen</a:t>
            </a:r>
            <a:endParaRPr lang="en-US" dirty="0"/>
          </a:p>
        </p:txBody>
      </p:sp>
      <p:pic>
        <p:nvPicPr>
          <p:cNvPr id="5" name="Content Placeholder 4" descr="a.jpg"/>
          <p:cNvPicPr>
            <a:picLocks noGrp="1" noChangeAspect="1"/>
          </p:cNvPicPr>
          <p:nvPr>
            <p:ph sz="half" idx="2"/>
          </p:nvPr>
        </p:nvPicPr>
        <p:blipFill>
          <a:blip r:embed="rId2"/>
          <a:srcRect l="-2846" r="-2846"/>
          <a:stretch>
            <a:fillRect/>
          </a:stretch>
        </p:blipFill>
        <p:spPr/>
      </p:pic>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Marco Polo</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Man who had made it all the way from the Mediterranean to China</a:t>
            </a:r>
          </a:p>
          <a:p>
            <a:endParaRPr lang="en-US" dirty="0" smtClean="0"/>
          </a:p>
          <a:p>
            <a:r>
              <a:rPr lang="en-US" dirty="0" smtClean="0"/>
              <a:t>Travels of Marco Polo was written by </a:t>
            </a:r>
            <a:r>
              <a:rPr lang="en-US" dirty="0" err="1"/>
              <a:t>R</a:t>
            </a:r>
            <a:r>
              <a:rPr lang="en-US" dirty="0" err="1" smtClean="0"/>
              <a:t>ustacello</a:t>
            </a:r>
            <a:r>
              <a:rPr lang="en-US" dirty="0" smtClean="0"/>
              <a:t> to tell of the travels of Marco Polo</a:t>
            </a:r>
            <a:endParaRPr lang="en-US" dirty="0"/>
          </a:p>
        </p:txBody>
      </p:sp>
      <p:sp>
        <p:nvSpPr>
          <p:cNvPr id="4" name="Content Placeholder 3"/>
          <p:cNvSpPr>
            <a:spLocks noGrp="1"/>
          </p:cNvSpPr>
          <p:nvPr>
            <p:ph sz="half" idx="2"/>
          </p:nvPr>
        </p:nvSpPr>
        <p:spPr/>
        <p:txBody>
          <a:bodyPr>
            <a:normAutofit lnSpcReduction="10000"/>
          </a:bodyPr>
          <a:lstStyle/>
          <a:p>
            <a:r>
              <a:rPr lang="en-US" dirty="0" smtClean="0">
                <a:hlinkClick r:id="rId2"/>
              </a:rPr>
              <a:t>http://www.history.com/topics/marco-polo/videos#marco-polo</a:t>
            </a:r>
            <a:endParaRPr lang="en-US" dirty="0" smtClean="0"/>
          </a:p>
          <a:p>
            <a:endParaRPr lang="en-US" dirty="0" smtClean="0"/>
          </a:p>
          <a:p>
            <a:r>
              <a:rPr lang="en-US" dirty="0" smtClean="0">
                <a:hlinkClick r:id="rId3"/>
              </a:rPr>
              <a:t>http://www.youtube.com/watch?v=pfjpwbCUT2Q</a:t>
            </a:r>
            <a:r>
              <a:rPr lang="en-US" dirty="0" smtClean="0"/>
              <a:t> </a:t>
            </a:r>
          </a:p>
          <a:p>
            <a:endParaRPr lang="en-US" dirty="0" smtClean="0"/>
          </a:p>
          <a:p>
            <a:r>
              <a:rPr lang="en-US" smtClean="0"/>
              <a:t>34:08-34:40 </a:t>
            </a:r>
            <a:endParaRPr lang="en-US" dirty="0"/>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Silk Road Affects EVERYONE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Silk Road affected everyone in the world in 4 ways…</a:t>
            </a:r>
          </a:p>
          <a:p>
            <a:pPr marL="914400" lvl="1" indent="-457200">
              <a:buFont typeface="+mj-ea"/>
              <a:buAutoNum type="circleNumDbPlain"/>
            </a:pPr>
            <a:r>
              <a:rPr lang="en-US" dirty="0" smtClean="0"/>
              <a:t>Wider Economic Impact</a:t>
            </a:r>
          </a:p>
          <a:p>
            <a:pPr marL="914400" lvl="1" indent="-457200">
              <a:buFont typeface="+mj-ea"/>
              <a:buAutoNum type="circleNumDbPlain"/>
            </a:pPr>
            <a:endParaRPr lang="en-US" dirty="0" smtClean="0"/>
          </a:p>
          <a:p>
            <a:pPr marL="914400" lvl="1" indent="-457200">
              <a:buFont typeface="+mj-ea"/>
              <a:buAutoNum type="circleNumDbPlain"/>
            </a:pPr>
            <a:r>
              <a:rPr lang="en-US" dirty="0" smtClean="0"/>
              <a:t>Spread Religion</a:t>
            </a:r>
          </a:p>
          <a:p>
            <a:pPr marL="914400" lvl="1" indent="-457200">
              <a:buFont typeface="+mj-ea"/>
              <a:buAutoNum type="circleNumDbPlain"/>
            </a:pPr>
            <a:endParaRPr lang="en-US" dirty="0" smtClean="0"/>
          </a:p>
          <a:p>
            <a:pPr marL="914400" lvl="1" indent="-457200">
              <a:buFont typeface="+mj-ea"/>
              <a:buAutoNum type="circleNumDbPlain"/>
            </a:pPr>
            <a:r>
              <a:rPr lang="en-US" dirty="0" smtClean="0"/>
              <a:t>Spread Disease</a:t>
            </a:r>
          </a:p>
          <a:p>
            <a:pPr marL="914400" lvl="1" indent="-457200">
              <a:buFont typeface="+mj-ea"/>
              <a:buAutoNum type="circleNumDbPlain"/>
            </a:pPr>
            <a:endParaRPr lang="en-US" dirty="0" smtClean="0"/>
          </a:p>
          <a:p>
            <a:pPr marL="914400" lvl="1" indent="-457200">
              <a:buFont typeface="+mj-ea"/>
              <a:buAutoNum type="circleNumDbPlain"/>
            </a:pPr>
            <a:r>
              <a:rPr lang="en-US" dirty="0" smtClean="0"/>
              <a:t>Sparked Exploration</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a:xfrm>
            <a:off x="4648200" y="1214238"/>
            <a:ext cx="4038600" cy="5317523"/>
          </a:xfrm>
        </p:spPr>
      </p:pic>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Wider Economic Impact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Silk Road led to a Wider ECONOMIC Impact across the world</a:t>
            </a:r>
          </a:p>
          <a:p>
            <a:endParaRPr lang="en-US" dirty="0" smtClean="0"/>
          </a:p>
          <a:p>
            <a:r>
              <a:rPr lang="en-US" dirty="0" smtClean="0"/>
              <a:t>Even though most people couldn’t afford silk </a:t>
            </a:r>
          </a:p>
          <a:p>
            <a:endParaRPr lang="en-US" dirty="0" smtClean="0"/>
          </a:p>
          <a:p>
            <a:r>
              <a:rPr lang="en-US" dirty="0" smtClean="0"/>
              <a:t>More people devoted their lives to produce goods (like silk) instead of other things (soldiers)</a:t>
            </a:r>
            <a:endParaRPr lang="en-US" dirty="0"/>
          </a:p>
        </p:txBody>
      </p:sp>
      <p:pic>
        <p:nvPicPr>
          <p:cNvPr id="5" name="Content Placeholder 4" descr="a.jpg"/>
          <p:cNvPicPr>
            <a:picLocks noGrp="1" noChangeAspect="1"/>
          </p:cNvPicPr>
          <p:nvPr>
            <p:ph sz="half" idx="2"/>
          </p:nvPr>
        </p:nvPicPr>
        <p:blipFill>
          <a:blip r:embed="rId2"/>
          <a:srcRect t="-33746" b="-33746"/>
          <a:stretch>
            <a:fillRect/>
          </a:stretch>
        </p:blipFill>
        <p:spPr>
          <a:xfrm>
            <a:off x="4648200" y="1116540"/>
            <a:ext cx="4038600" cy="5331480"/>
          </a:xfrm>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Religion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Trading leads to traveling to new places </a:t>
            </a:r>
          </a:p>
          <a:p>
            <a:endParaRPr lang="en-US" dirty="0" smtClean="0"/>
          </a:p>
          <a:p>
            <a:r>
              <a:rPr lang="en-US" dirty="0" smtClean="0"/>
              <a:t>Traveling to new places leads to spread cultures to new places in the world</a:t>
            </a:r>
          </a:p>
          <a:p>
            <a:endParaRPr lang="en-US" dirty="0" smtClean="0"/>
          </a:p>
          <a:p>
            <a:r>
              <a:rPr lang="en-US" dirty="0" smtClean="0"/>
              <a:t>The largest part of culture that is spread through trade is a culture’s RELIGION</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hlinkClick r:id="rId2"/>
              </a:rPr>
              <a:t>http://www.youtube.com/watch?v=dj2cFelZWo0</a:t>
            </a:r>
            <a:r>
              <a:rPr lang="en-US" dirty="0" smtClean="0"/>
              <a:t> </a:t>
            </a:r>
          </a:p>
          <a:p>
            <a:endParaRPr lang="en-US" dirty="0" smtClean="0"/>
          </a:p>
          <a:p>
            <a:r>
              <a:rPr lang="en-US" dirty="0" smtClean="0"/>
              <a:t>27:20-29:00</a:t>
            </a:r>
            <a:endParaRPr lang="en-US" dirty="0"/>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5" name="Content Placeholder 4"/>
          <p:cNvSpPr>
            <a:spLocks noGrp="1"/>
          </p:cNvSpPr>
          <p:nvPr>
            <p:ph idx="1"/>
          </p:nvPr>
        </p:nvSpPr>
        <p:spPr/>
        <p:txBody>
          <a:bodyPr/>
          <a:lstStyle/>
          <a:p>
            <a:r>
              <a:rPr lang="en-US" dirty="0" smtClean="0"/>
              <a:t>Get with a partner and answer…</a:t>
            </a:r>
          </a:p>
          <a:p>
            <a:endParaRPr lang="en-US" dirty="0" smtClean="0"/>
          </a:p>
          <a:p>
            <a:r>
              <a:rPr lang="en-US" dirty="0" smtClean="0"/>
              <a:t>How did the emergence of the Silk Road lead to the spread of different world RELIGIONS?</a:t>
            </a:r>
          </a:p>
          <a:p>
            <a:endParaRPr lang="en-US" dirty="0"/>
          </a:p>
        </p:txBody>
      </p:sp>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Disease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Silk Road introduced new diseases as well</a:t>
            </a:r>
          </a:p>
          <a:p>
            <a:endParaRPr lang="en-US" dirty="0" smtClean="0"/>
          </a:p>
          <a:p>
            <a:r>
              <a:rPr lang="en-US" dirty="0" smtClean="0"/>
              <a:t>For instance the Bubonic Plague had started in China centuries ago so the Chinese had immunities to it</a:t>
            </a:r>
          </a:p>
          <a:p>
            <a:endParaRPr lang="en-US" dirty="0" smtClean="0"/>
          </a:p>
          <a:p>
            <a:r>
              <a:rPr lang="en-US" dirty="0" smtClean="0"/>
              <a:t>When they traveled to new places to trade goods they were carriers of the disease and it spread to people who didn’t have immunities </a:t>
            </a:r>
            <a:endParaRPr lang="en-US" dirty="0"/>
          </a:p>
        </p:txBody>
      </p:sp>
      <p:pic>
        <p:nvPicPr>
          <p:cNvPr id="5" name="Content Placeholder 4" descr="a.jpg"/>
          <p:cNvPicPr>
            <a:picLocks noGrp="1" noChangeAspect="1"/>
          </p:cNvPicPr>
          <p:nvPr>
            <p:ph sz="half" idx="2"/>
          </p:nvPr>
        </p:nvPicPr>
        <p:blipFill>
          <a:blip r:embed="rId2"/>
          <a:srcRect t="-61715" b="-61715"/>
          <a:stretch>
            <a:fillRect/>
          </a:stretch>
        </p:blipFill>
        <p:spPr>
          <a:xfrm>
            <a:off x="4648200" y="837405"/>
            <a:ext cx="4038600" cy="5736225"/>
          </a:xfrm>
        </p:spPr>
      </p:pic>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Sparked Exploration</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Lastly the Silk Road got people thinking…</a:t>
            </a:r>
          </a:p>
          <a:p>
            <a:endParaRPr lang="en-US" dirty="0" smtClean="0"/>
          </a:p>
          <a:p>
            <a:r>
              <a:rPr lang="en-US" dirty="0" smtClean="0"/>
              <a:t>What if there is a shorter distance to get to China &amp; India then to walk these long trade routes</a:t>
            </a:r>
          </a:p>
          <a:p>
            <a:endParaRPr lang="en-US" dirty="0" smtClean="0"/>
          </a:p>
          <a:p>
            <a:r>
              <a:rPr lang="en-US" dirty="0" smtClean="0"/>
              <a:t>Explorers enter the scene for the first time wanting to sail boats</a:t>
            </a:r>
            <a:endParaRPr lang="en-US" dirty="0"/>
          </a:p>
        </p:txBody>
      </p:sp>
      <p:pic>
        <p:nvPicPr>
          <p:cNvPr id="5" name="Content Placeholder 4" descr="a.jpg"/>
          <p:cNvPicPr>
            <a:picLocks noGrp="1" noChangeAspect="1"/>
          </p:cNvPicPr>
          <p:nvPr>
            <p:ph sz="half" idx="2"/>
          </p:nvPr>
        </p:nvPicPr>
        <p:blipFill>
          <a:blip r:embed="rId2"/>
          <a:srcRect t="-28152" b="-28152"/>
          <a:stretch>
            <a:fillRect/>
          </a:stretch>
        </p:blipFill>
        <p:spPr/>
      </p:pic>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Which was a long-term effect of ancient trade routes</a:t>
            </a:r>
            <a:r>
              <a:rPr lang="en-US" dirty="0" smtClean="0"/>
              <a:t>?</a:t>
            </a:r>
          </a:p>
          <a:p>
            <a:endParaRPr lang="en-US" dirty="0"/>
          </a:p>
          <a:p>
            <a:r>
              <a:rPr lang="en-US" dirty="0" smtClean="0"/>
              <a:t> A) the </a:t>
            </a:r>
            <a:r>
              <a:rPr lang="en-US" dirty="0"/>
              <a:t>spread of religions throughout the trade routes</a:t>
            </a:r>
            <a:r>
              <a:rPr lang="en-US" dirty="0" smtClean="0"/>
              <a:t> </a:t>
            </a:r>
          </a:p>
          <a:p>
            <a:endParaRPr lang="en-US" dirty="0"/>
          </a:p>
          <a:p>
            <a:r>
              <a:rPr lang="en-US" dirty="0" smtClean="0"/>
              <a:t>B) the </a:t>
            </a:r>
            <a:r>
              <a:rPr lang="en-US" dirty="0"/>
              <a:t>spread of unifying systems of government</a:t>
            </a:r>
            <a:r>
              <a:rPr lang="en-US" dirty="0" smtClean="0"/>
              <a:t> </a:t>
            </a:r>
          </a:p>
          <a:p>
            <a:endParaRPr lang="en-US" dirty="0"/>
          </a:p>
          <a:p>
            <a:r>
              <a:rPr lang="en-US" dirty="0" smtClean="0"/>
              <a:t>C) colonization </a:t>
            </a:r>
            <a:r>
              <a:rPr lang="en-US" dirty="0"/>
              <a:t>of weaker nations along the trade routes</a:t>
            </a:r>
            <a:r>
              <a:rPr lang="en-US" dirty="0" smtClean="0"/>
              <a:t> </a:t>
            </a:r>
          </a:p>
          <a:p>
            <a:endParaRPr lang="en-US" dirty="0"/>
          </a:p>
          <a:p>
            <a:r>
              <a:rPr lang="en-US" dirty="0" smtClean="0"/>
              <a:t>D) use </a:t>
            </a:r>
            <a:r>
              <a:rPr lang="en-US" dirty="0"/>
              <a:t>of silk throughout ancient and modern societies</a:t>
            </a:r>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Why did trading networks like the Silk Road develop?</a:t>
            </a:r>
            <a:r>
              <a:rPr lang="en-US" dirty="0" smtClean="0"/>
              <a:t> </a:t>
            </a:r>
          </a:p>
          <a:p>
            <a:endParaRPr lang="en-US" dirty="0"/>
          </a:p>
          <a:p>
            <a:r>
              <a:rPr lang="en-US" dirty="0" smtClean="0"/>
              <a:t>A) Certain </a:t>
            </a:r>
            <a:r>
              <a:rPr lang="en-US" dirty="0"/>
              <a:t>resources were not available in all areas.</a:t>
            </a:r>
            <a:r>
              <a:rPr lang="en-US" dirty="0" smtClean="0"/>
              <a:t> </a:t>
            </a:r>
          </a:p>
          <a:p>
            <a:endParaRPr lang="en-US" dirty="0"/>
          </a:p>
          <a:p>
            <a:r>
              <a:rPr lang="en-US" dirty="0" smtClean="0"/>
              <a:t>B) The </a:t>
            </a:r>
            <a:r>
              <a:rPr lang="en-US" dirty="0"/>
              <a:t>trails were used for communication between groups.</a:t>
            </a:r>
            <a:r>
              <a:rPr lang="en-US" dirty="0" smtClean="0"/>
              <a:t> </a:t>
            </a:r>
          </a:p>
          <a:p>
            <a:endParaRPr lang="en-US" dirty="0"/>
          </a:p>
          <a:p>
            <a:r>
              <a:rPr lang="en-US" dirty="0" smtClean="0"/>
              <a:t>C) People </a:t>
            </a:r>
            <a:r>
              <a:rPr lang="en-US" dirty="0"/>
              <a:t>wanted to take land and to keep control of that land.</a:t>
            </a:r>
            <a:r>
              <a:rPr lang="en-US" dirty="0" smtClean="0"/>
              <a:t> </a:t>
            </a:r>
          </a:p>
          <a:p>
            <a:endParaRPr lang="en-US" dirty="0"/>
          </a:p>
          <a:p>
            <a:r>
              <a:rPr lang="en-US" dirty="0" smtClean="0"/>
              <a:t>D) Travelers </a:t>
            </a:r>
            <a:r>
              <a:rPr lang="en-US" dirty="0"/>
              <a:t>enjoyed exploring nearby lands after trading for spices.</a:t>
            </a: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6.E.</a:t>
            </a:r>
            <a:r>
              <a:rPr lang="en-US" dirty="0" smtClean="0"/>
              <a:t>1.1 Explain </a:t>
            </a:r>
            <a:r>
              <a:rPr lang="en-US" dirty="0"/>
              <a:t>how conflict, compromise and negotiation over the availability of resources (i.e. natural, human and capital) impacted the economic development of various civilizations, societies and regions (e.g., competition for scarce resources, unequal distribution of wealth and the emergence of powerful trading networks)</a:t>
            </a:r>
            <a:r>
              <a:rPr lang="en-US" dirty="0" smtClean="0"/>
              <a:t>.</a:t>
            </a:r>
          </a:p>
          <a:p>
            <a:endParaRPr lang="en-US" dirty="0" smtClean="0"/>
          </a:p>
          <a:p>
            <a:r>
              <a:rPr lang="en-US" dirty="0"/>
              <a:t>6.C.</a:t>
            </a:r>
            <a:r>
              <a:rPr lang="en-US" dirty="0" smtClean="0"/>
              <a:t>1.2 Explain </a:t>
            </a:r>
            <a:r>
              <a:rPr lang="en-US" dirty="0"/>
              <a:t>how religion transformed various societies, civilizations and regions (e.g., beliefs, practices and spread of Buddhism, Christianity, Confucianism, Hinduism, Islam and Judaism).</a:t>
            </a:r>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6.E.1.1 (Powerful Trading Networks) The Silk Road developed because certain resources are not available in all areas</a:t>
            </a:r>
          </a:p>
          <a:p>
            <a:endParaRPr lang="en-US" dirty="0" smtClean="0"/>
          </a:p>
          <a:p>
            <a:r>
              <a:rPr lang="en-US" dirty="0" smtClean="0"/>
              <a:t>6.E.1.1 (Powerful Trading Networks) Scarcity of Resources is when resources are only available in certain areas</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6.C.1.2 (Spread of Religion) The Silk Road spread religion by having new people in new lands sharing their religion to new people</a:t>
            </a:r>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did the availability of certain resources affect the development of powerful trading networks like the Silk Road?</a:t>
            </a:r>
          </a:p>
          <a:p>
            <a:endParaRPr lang="en-US" dirty="0" smtClean="0"/>
          </a:p>
          <a:p>
            <a:r>
              <a:rPr lang="en-US" dirty="0" smtClean="0"/>
              <a:t>Why does a powerful trading network like the Silk Road develop? </a:t>
            </a:r>
          </a:p>
          <a:p>
            <a:endParaRPr lang="en-US" dirty="0" smtClean="0"/>
          </a:p>
          <a:p>
            <a:r>
              <a:rPr lang="en-US" dirty="0" smtClean="0"/>
              <a:t>What does SCARCITY OF RESOURCES mean?</a:t>
            </a:r>
          </a:p>
          <a:p>
            <a:endParaRPr lang="en-US" dirty="0" smtClean="0"/>
          </a:p>
          <a:p>
            <a:r>
              <a:rPr lang="en-US" dirty="0" smtClean="0"/>
              <a:t>How did the emergence of the Silk Road lead to the spread of different world RELIGIONS?</a:t>
            </a:r>
          </a:p>
          <a:p>
            <a:endParaRPr lang="en-US" dirty="0"/>
          </a:p>
          <a:p>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Scarcity of Resources</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Silk Road began because of SCARCITY OF RESOURCES </a:t>
            </a:r>
          </a:p>
          <a:p>
            <a:endParaRPr lang="en-US" dirty="0" smtClean="0"/>
          </a:p>
          <a:p>
            <a:r>
              <a:rPr lang="en-US" dirty="0" smtClean="0"/>
              <a:t>All powerful trading networks begin because Certain resources were not available in all areas. </a:t>
            </a:r>
          </a:p>
          <a:p>
            <a:endParaRPr lang="en-US" dirty="0" smtClean="0"/>
          </a:p>
          <a:p>
            <a:r>
              <a:rPr lang="en-US" dirty="0" smtClean="0"/>
              <a:t>Scarcity of Resources means that some cultures have extra resources &amp; some don’t have any so they trade</a:t>
            </a:r>
            <a:endParaRPr lang="en-US" dirty="0"/>
          </a:p>
        </p:txBody>
      </p:sp>
      <p:sp>
        <p:nvSpPr>
          <p:cNvPr id="6" name="Content Placeholder 5"/>
          <p:cNvSpPr>
            <a:spLocks noGrp="1"/>
          </p:cNvSpPr>
          <p:nvPr>
            <p:ph sz="half" idx="2"/>
          </p:nvPr>
        </p:nvSpPr>
        <p:spPr/>
        <p:txBody>
          <a:bodyPr>
            <a:normAutofit fontScale="85000" lnSpcReduction="20000"/>
          </a:bodyPr>
          <a:lstStyle/>
          <a:p>
            <a:r>
              <a:rPr lang="en-US" dirty="0" smtClean="0">
                <a:hlinkClick r:id="rId2"/>
              </a:rPr>
              <a:t>http://www.youtube.com/watch?v=dj2cFelZWo0</a:t>
            </a:r>
            <a:r>
              <a:rPr lang="en-US" dirty="0" smtClean="0"/>
              <a:t> </a:t>
            </a:r>
          </a:p>
          <a:p>
            <a:endParaRPr lang="en-US" dirty="0" smtClean="0"/>
          </a:p>
          <a:p>
            <a:r>
              <a:rPr lang="en-US" dirty="0" smtClean="0"/>
              <a:t>28:57-30:15</a:t>
            </a:r>
            <a:endParaRPr lang="en-US" dirty="0"/>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Silk Road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Silk Road was a TRADING NETWORK that opened up the SCOPE of trade in the world</a:t>
            </a:r>
          </a:p>
          <a:p>
            <a:endParaRPr lang="en-US" dirty="0" smtClean="0"/>
          </a:p>
          <a:p>
            <a:r>
              <a:rPr lang="en-US" dirty="0" smtClean="0"/>
              <a:t>Many cultures traded many goods along the Silk Road</a:t>
            </a:r>
          </a:p>
          <a:p>
            <a:endParaRPr lang="en-US" dirty="0" smtClean="0"/>
          </a:p>
          <a:p>
            <a:r>
              <a:rPr lang="en-US" dirty="0" smtClean="0"/>
              <a:t>The most common good traded was SILK</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hlinkClick r:id="rId2"/>
              </a:rPr>
              <a:t>http://www.history.com/shows/mankind-the-story-of-all-of-us/videos/mankind-the-story-of-all-of-us-the-silk-road?m=5189719baf036&amp;s=All&amp;f=1&amp;free=false</a:t>
            </a:r>
            <a:r>
              <a:rPr lang="en-US" dirty="0" smtClean="0"/>
              <a:t> </a:t>
            </a:r>
            <a:endParaRPr lang="en-US" dirty="0"/>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 Road/Not made of Silk</a:t>
            </a:r>
            <a:endParaRPr lang="en-US" dirty="0"/>
          </a:p>
        </p:txBody>
      </p:sp>
      <p:sp>
        <p:nvSpPr>
          <p:cNvPr id="3" name="Content Placeholder 2"/>
          <p:cNvSpPr>
            <a:spLocks noGrp="1"/>
          </p:cNvSpPr>
          <p:nvPr>
            <p:ph sz="half" idx="1"/>
          </p:nvPr>
        </p:nvSpPr>
        <p:spPr/>
        <p:txBody>
          <a:bodyPr/>
          <a:lstStyle/>
          <a:p>
            <a:r>
              <a:rPr lang="en-US" dirty="0" smtClean="0"/>
              <a:t>The silk road was not a road &amp; it was not made of silk</a:t>
            </a:r>
          </a:p>
          <a:p>
            <a:endParaRPr lang="en-US" dirty="0" smtClean="0"/>
          </a:p>
          <a:p>
            <a:r>
              <a:rPr lang="en-US" dirty="0" smtClean="0"/>
              <a:t>It was a trading network that stretched all the way from the Mediterranean Sea all the way to China</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a:xfrm>
            <a:off x="4648200" y="1186324"/>
            <a:ext cx="4038600" cy="5317523"/>
          </a:xfrm>
        </p:spPr>
      </p:pic>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Trade</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Before the Silk Road cultures would only trade with other cultures that were close to their civilization</a:t>
            </a:r>
          </a:p>
          <a:p>
            <a:endParaRPr lang="en-US" dirty="0" smtClean="0"/>
          </a:p>
          <a:p>
            <a:r>
              <a:rPr lang="en-US" dirty="0" smtClean="0"/>
              <a:t>The Silk Road Trading Network allowed trade between people in the FAR EAST all the way to the MEDITERANIAN and anywhere in between</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hlinkClick r:id="rId2"/>
              </a:rPr>
              <a:t>http://www.youtube.com/watch?v=dj2cFelZWo0</a:t>
            </a:r>
            <a:r>
              <a:rPr lang="en-US" dirty="0" smtClean="0"/>
              <a:t> </a:t>
            </a:r>
          </a:p>
          <a:p>
            <a:endParaRPr lang="en-US" dirty="0" smtClean="0"/>
          </a:p>
          <a:p>
            <a:r>
              <a:rPr lang="en-US" smtClean="0"/>
              <a:t>25:00-27:20</a:t>
            </a:r>
            <a:endParaRPr lang="en-US"/>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5" name="Content Placeholder 4"/>
          <p:cNvSpPr>
            <a:spLocks noGrp="1"/>
          </p:cNvSpPr>
          <p:nvPr>
            <p:ph idx="1"/>
          </p:nvPr>
        </p:nvSpPr>
        <p:spPr/>
        <p:txBody>
          <a:bodyPr/>
          <a:lstStyle/>
          <a:p>
            <a:r>
              <a:rPr lang="en-US" dirty="0" smtClean="0"/>
              <a:t>Get with a partner and answer…</a:t>
            </a:r>
          </a:p>
          <a:p>
            <a:endParaRPr lang="en-US" dirty="0" smtClean="0"/>
          </a:p>
          <a:p>
            <a:r>
              <a:rPr lang="en-US" dirty="0" smtClean="0"/>
              <a:t>What does SCARCITY OF RESOURCES mean?</a:t>
            </a:r>
          </a:p>
          <a:p>
            <a:endParaRPr lang="en-US" dirty="0"/>
          </a:p>
        </p:txBody>
      </p:sp>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1768</TotalTime>
  <Words>1334</Words>
  <Application>Microsoft Macintosh PowerPoint</Application>
  <PresentationFormat>On-screen Show (4:3)</PresentationFormat>
  <Paragraphs>174</Paragraphs>
  <Slides>30</Slides>
  <Notes>0</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Silk Road</vt:lpstr>
      <vt:lpstr>Essential Standards</vt:lpstr>
      <vt:lpstr>Clarifying Objectives</vt:lpstr>
      <vt:lpstr>Essential Questions</vt:lpstr>
      <vt:lpstr>Scarcity of Resources</vt:lpstr>
      <vt:lpstr>Silk Road</vt:lpstr>
      <vt:lpstr>Not a Road/Not made of Silk</vt:lpstr>
      <vt:lpstr>Scope of Trade</vt:lpstr>
      <vt:lpstr>Essential Questions</vt:lpstr>
      <vt:lpstr>Nomads get Rich</vt:lpstr>
      <vt:lpstr>Process of the Silk Road Trade</vt:lpstr>
      <vt:lpstr>Process of the Silk Road Trade</vt:lpstr>
      <vt:lpstr>Process of the Silk Road Trade</vt:lpstr>
      <vt:lpstr>Process of the Silk Road Trade</vt:lpstr>
      <vt:lpstr>Mediterranean Countries Exports</vt:lpstr>
      <vt:lpstr>Arabia Countries Exports</vt:lpstr>
      <vt:lpstr>India Countries Exports</vt:lpstr>
      <vt:lpstr>China Countries Exports</vt:lpstr>
      <vt:lpstr>Essential Questions</vt:lpstr>
      <vt:lpstr>Regular People (Nomads) Got Rich</vt:lpstr>
      <vt:lpstr>Story of Marco Polo</vt:lpstr>
      <vt:lpstr>Silk Road Affects EVERYONE</vt:lpstr>
      <vt:lpstr>Wider Economic Impact</vt:lpstr>
      <vt:lpstr>Spread of Religion</vt:lpstr>
      <vt:lpstr>Essential Questions</vt:lpstr>
      <vt:lpstr>Spread of Disease</vt:lpstr>
      <vt:lpstr>Sparked Exploration</vt:lpstr>
      <vt:lpstr>EOG Questions</vt:lpstr>
      <vt:lpstr>EOG Questions</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Silk Road</dc:title>
  <dc:creator>Andrew Garbisch</dc:creator>
  <cp:lastModifiedBy>Andrew Garbisch</cp:lastModifiedBy>
  <cp:revision>22</cp:revision>
  <dcterms:created xsi:type="dcterms:W3CDTF">2014-02-20T15:46:24Z</dcterms:created>
  <dcterms:modified xsi:type="dcterms:W3CDTF">2014-02-20T15:47:28Z</dcterms:modified>
</cp:coreProperties>
</file>