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s/slide20.xml" ContentType="application/vnd.openxmlformats-officedocument.presentationml.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67" r:id="rId3"/>
    <p:sldId id="258" r:id="rId4"/>
    <p:sldId id="277" r:id="rId5"/>
    <p:sldId id="257" r:id="rId6"/>
    <p:sldId id="259" r:id="rId7"/>
    <p:sldId id="260" r:id="rId8"/>
    <p:sldId id="261" r:id="rId9"/>
    <p:sldId id="262" r:id="rId10"/>
    <p:sldId id="263" r:id="rId11"/>
    <p:sldId id="264" r:id="rId12"/>
    <p:sldId id="265" r:id="rId13"/>
    <p:sldId id="266" r:id="rId14"/>
    <p:sldId id="268" r:id="rId15"/>
    <p:sldId id="269" r:id="rId16"/>
    <p:sldId id="270" r:id="rId17"/>
    <p:sldId id="271" r:id="rId18"/>
    <p:sldId id="272" r:id="rId19"/>
    <p:sldId id="273" r:id="rId20"/>
    <p:sldId id="274" r:id="rId21"/>
    <p:sldId id="275" r:id="rId22"/>
    <p:sldId id="276" r:id="rId23"/>
    <p:sldId id="2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75" d="100"/>
          <a:sy n="75" d="100"/>
        </p:scale>
        <p:origin x="-13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C31AEB-5CD5-B44E-A355-AE0033DD0E46}" type="datetimeFigureOut">
              <a:rPr lang="en-US" smtClean="0"/>
              <a:t>7/28/13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7C4CC-46CB-8B47-BBAB-1AC66EF7DDE4}" type="slidenum">
              <a:rPr lang="en-US" smtClean="0"/>
              <a:t>‹#›</a:t>
            </a:fld>
            <a:endParaRPr lang="en-US"/>
          </a:p>
        </p:txBody>
      </p: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31AEB-5CD5-B44E-A355-AE0033DD0E46}" type="datetimeFigureOut">
              <a:rPr lang="en-US" smtClean="0"/>
              <a:t>7/28/13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7C4CC-46CB-8B47-BBAB-1AC66EF7DDE4}" type="slidenum">
              <a:rPr lang="en-US" smtClean="0"/>
              <a:t>‹#›</a:t>
            </a:fld>
            <a:endParaRPr lang="en-US"/>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31AEB-5CD5-B44E-A355-AE0033DD0E46}" type="datetimeFigureOut">
              <a:rPr lang="en-US" smtClean="0"/>
              <a:t>7/28/13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7C4CC-46CB-8B47-BBAB-1AC66EF7DDE4}" type="slidenum">
              <a:rPr lang="en-US" smtClean="0"/>
              <a:t>‹#›</a:t>
            </a:fld>
            <a:endParaRPr lang="en-US"/>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31AEB-5CD5-B44E-A355-AE0033DD0E46}" type="datetimeFigureOut">
              <a:rPr lang="en-US" smtClean="0"/>
              <a:t>7/28/13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7C4CC-46CB-8B47-BBAB-1AC66EF7DDE4}" type="slidenum">
              <a:rPr lang="en-US" smtClean="0"/>
              <a:t>‹#›</a:t>
            </a:fld>
            <a:endParaRPr lang="en-US"/>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C31AEB-5CD5-B44E-A355-AE0033DD0E46}" type="datetimeFigureOut">
              <a:rPr lang="en-US" smtClean="0"/>
              <a:t>7/28/13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7C4CC-46CB-8B47-BBAB-1AC66EF7DDE4}" type="slidenum">
              <a:rPr lang="en-US" smtClean="0"/>
              <a:t>‹#›</a:t>
            </a:fld>
            <a:endParaRPr lang="en-US"/>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C31AEB-5CD5-B44E-A355-AE0033DD0E46}" type="datetimeFigureOut">
              <a:rPr lang="en-US" smtClean="0"/>
              <a:t>7/28/13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7C4CC-46CB-8B47-BBAB-1AC66EF7DDE4}" type="slidenum">
              <a:rPr lang="en-US" smtClean="0"/>
              <a:t>‹#›</a:t>
            </a:fld>
            <a:endParaRPr lang="en-US"/>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31AEB-5CD5-B44E-A355-AE0033DD0E46}" type="datetimeFigureOut">
              <a:rPr lang="en-US" smtClean="0"/>
              <a:t>7/28/13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47C4CC-46CB-8B47-BBAB-1AC66EF7DDE4}" type="slidenum">
              <a:rPr lang="en-US" smtClean="0"/>
              <a:t>‹#›</a:t>
            </a:fld>
            <a:endParaRPr lang="en-US"/>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C31AEB-5CD5-B44E-A355-AE0033DD0E46}" type="datetimeFigureOut">
              <a:rPr lang="en-US" smtClean="0"/>
              <a:t>7/28/13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7C4CC-46CB-8B47-BBAB-1AC66EF7DDE4}" type="slidenum">
              <a:rPr lang="en-US" smtClean="0"/>
              <a:t>‹#›</a:t>
            </a:fld>
            <a:endParaRPr lang="en-US"/>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31AEB-5CD5-B44E-A355-AE0033DD0E46}" type="datetimeFigureOut">
              <a:rPr lang="en-US" smtClean="0"/>
              <a:t>7/28/13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47C4CC-46CB-8B47-BBAB-1AC66EF7DDE4}" type="slidenum">
              <a:rPr lang="en-US" smtClean="0"/>
              <a:t>‹#›</a:t>
            </a:fld>
            <a:endParaRPr lang="en-US"/>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C31AEB-5CD5-B44E-A355-AE0033DD0E46}" type="datetimeFigureOut">
              <a:rPr lang="en-US" smtClean="0"/>
              <a:t>7/28/13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7C4CC-46CB-8B47-BBAB-1AC66EF7DDE4}" type="slidenum">
              <a:rPr lang="en-US" smtClean="0"/>
              <a:t>‹#›</a:t>
            </a:fld>
            <a:endParaRPr lang="en-US"/>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C31AEB-5CD5-B44E-A355-AE0033DD0E46}" type="datetimeFigureOut">
              <a:rPr lang="en-US" smtClean="0"/>
              <a:t>7/28/13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7C4CC-46CB-8B47-BBAB-1AC66EF7DDE4}" type="slidenum">
              <a:rPr lang="en-US" smtClean="0"/>
              <a:t>‹#›</a:t>
            </a:fld>
            <a:endParaRPr lang="en-US"/>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23000">
              <a:schemeClr val="accent4">
                <a:lumMod val="40000"/>
                <a:lumOff val="60000"/>
              </a:schemeClr>
            </a:gs>
            <a:gs pos="100000">
              <a:srgbClr val="FFFF00"/>
            </a:gs>
            <a:gs pos="54000">
              <a:schemeClr val="accent6"/>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C31AEB-5CD5-B44E-A355-AE0033DD0E46}" type="datetimeFigureOut">
              <a:rPr lang="en-US" smtClean="0"/>
              <a:t>7/28/13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7C4CC-46CB-8B47-BBAB-1AC66EF7DD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video" Target="file://localhost/Users/andrewgarbisch/Desktop/Social%20Studies%20Videos/Cortez%20&amp;%20Aztecs/The%20Aztec%20People.mov" TargetMode="External"/><Relationship Id="rId2" Type="http://schemas.openxmlformats.org/officeDocument/2006/relationships/video" Target="file://localhost/Users/andrewgarbisch/Desktop/Social%20Studies%20Videos/The%20Vikings/Viking%20Longboat.m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Project Unveil </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solidFill>
                  <a:srgbClr val="FF0000"/>
                </a:solidFill>
              </a:rPr>
              <a:t>Early America</a:t>
            </a:r>
          </a:p>
          <a:p>
            <a:r>
              <a:rPr lang="en-US" dirty="0" smtClean="0">
                <a:solidFill>
                  <a:srgbClr val="FF0000"/>
                </a:solidFill>
              </a:rPr>
              <a:t>Choose Your Own Adventure</a:t>
            </a:r>
          </a:p>
          <a:p>
            <a:r>
              <a:rPr lang="en-US" dirty="0" smtClean="0">
                <a:solidFill>
                  <a:srgbClr val="FF0000"/>
                </a:solidFill>
              </a:rPr>
              <a:t>Let the Competition Begin</a:t>
            </a:r>
            <a:endParaRPr lang="en-US"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Weebly</a:t>
            </a:r>
            <a:r>
              <a:rPr lang="en-US" dirty="0" smtClean="0"/>
              <a:t> Group Website</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Home Page: (1) List your group members and tell a little bit about them (2) Take a picture of each group member and post it on the website (3) Title the website (4) Insert a picture for your groups website</a:t>
            </a:r>
          </a:p>
          <a:p>
            <a:endParaRPr lang="en-US" dirty="0"/>
          </a:p>
          <a:p>
            <a:r>
              <a:rPr lang="en-US" dirty="0" smtClean="0"/>
              <a:t> Create a tab with the    (1) name of your project (2) Box with all standards the project covers (3) 1 paragraph description of the project</a:t>
            </a:r>
          </a:p>
          <a:p>
            <a:endParaRPr lang="en-US" dirty="0" smtClean="0"/>
          </a:p>
        </p:txBody>
      </p:sp>
      <p:sp>
        <p:nvSpPr>
          <p:cNvPr id="4" name="Content Placeholder 3"/>
          <p:cNvSpPr>
            <a:spLocks noGrp="1"/>
          </p:cNvSpPr>
          <p:nvPr>
            <p:ph sz="half" idx="2"/>
          </p:nvPr>
        </p:nvSpPr>
        <p:spPr/>
        <p:txBody>
          <a:bodyPr>
            <a:normAutofit fontScale="77500" lnSpcReduction="20000"/>
          </a:bodyPr>
          <a:lstStyle/>
          <a:p>
            <a:r>
              <a:rPr lang="en-US" dirty="0" smtClean="0"/>
              <a:t>Create a “</a:t>
            </a:r>
            <a:r>
              <a:rPr lang="en-US" dirty="0" err="1" smtClean="0"/>
              <a:t>Padea</a:t>
            </a:r>
            <a:r>
              <a:rPr lang="en-US" dirty="0" smtClean="0"/>
              <a:t> Seminar” sub tab with (1) 1 paragraph description of what a </a:t>
            </a:r>
            <a:r>
              <a:rPr lang="en-US" dirty="0" err="1" smtClean="0"/>
              <a:t>Padea</a:t>
            </a:r>
            <a:r>
              <a:rPr lang="en-US" dirty="0" smtClean="0"/>
              <a:t> Seminar is and how we used it in our project (2) picture and description of our </a:t>
            </a:r>
            <a:r>
              <a:rPr lang="en-US" dirty="0" err="1" smtClean="0"/>
              <a:t>Padea</a:t>
            </a:r>
            <a:r>
              <a:rPr lang="en-US" dirty="0" smtClean="0"/>
              <a:t> Seminar for building of our model (3) picture and description of our </a:t>
            </a:r>
            <a:r>
              <a:rPr lang="en-US" dirty="0" err="1" smtClean="0"/>
              <a:t>padea</a:t>
            </a:r>
            <a:r>
              <a:rPr lang="en-US" dirty="0" smtClean="0"/>
              <a:t> seminar for our poster board (4) picture and description of our </a:t>
            </a:r>
            <a:r>
              <a:rPr lang="en-US" dirty="0" err="1" smtClean="0"/>
              <a:t>padea</a:t>
            </a:r>
            <a:r>
              <a:rPr lang="en-US" dirty="0" smtClean="0"/>
              <a:t> seminar of writing our paper</a:t>
            </a:r>
          </a:p>
          <a:p>
            <a:endParaRPr lang="en-US" dirty="0"/>
          </a:p>
        </p:txBody>
      </p:sp>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Weebly</a:t>
            </a:r>
            <a:r>
              <a:rPr lang="en-US" dirty="0" smtClean="0"/>
              <a:t> Group Website</a:t>
            </a:r>
            <a:endParaRPr lang="en-US" dirty="0"/>
          </a:p>
        </p:txBody>
      </p:sp>
      <p:sp>
        <p:nvSpPr>
          <p:cNvPr id="3" name="Content Placeholder 2"/>
          <p:cNvSpPr>
            <a:spLocks noGrp="1"/>
          </p:cNvSpPr>
          <p:nvPr>
            <p:ph sz="half" idx="1"/>
          </p:nvPr>
        </p:nvSpPr>
        <p:spPr/>
        <p:txBody>
          <a:bodyPr>
            <a:normAutofit fontScale="62500" lnSpcReduction="20000"/>
          </a:bodyPr>
          <a:lstStyle/>
          <a:p>
            <a:endParaRPr lang="en-US" dirty="0" smtClean="0"/>
          </a:p>
          <a:p>
            <a:r>
              <a:rPr lang="en-US" dirty="0" smtClean="0"/>
              <a:t>Create a “Model” </a:t>
            </a:r>
            <a:r>
              <a:rPr lang="en-US" dirty="0" err="1" smtClean="0"/>
              <a:t>subtab</a:t>
            </a:r>
            <a:r>
              <a:rPr lang="en-US" dirty="0" smtClean="0"/>
              <a:t> with (1) Description of the model (2)1 paragraph description of  why was this important to the culture (3) At least 2 pictures of students building the model (4) Picture of the completed model</a:t>
            </a:r>
          </a:p>
          <a:p>
            <a:endParaRPr lang="en-US" dirty="0" smtClean="0"/>
          </a:p>
          <a:p>
            <a:r>
              <a:rPr lang="en-US" dirty="0" smtClean="0"/>
              <a:t>Create a “Poster Board” </a:t>
            </a:r>
            <a:r>
              <a:rPr lang="en-US" dirty="0" err="1" smtClean="0"/>
              <a:t>subtab</a:t>
            </a:r>
            <a:r>
              <a:rPr lang="en-US" dirty="0" smtClean="0"/>
              <a:t> with (1) Essential Question listed on top of the </a:t>
            </a:r>
            <a:r>
              <a:rPr lang="en-US" dirty="0" err="1" smtClean="0"/>
              <a:t>subtab</a:t>
            </a:r>
            <a:r>
              <a:rPr lang="en-US" dirty="0" smtClean="0"/>
              <a:t> (2) 1 Paragraph description on how the poster board answered the Essential Question (3) At least 2 pictures of students creating the poster board (4) Picture of the finished poster board</a:t>
            </a:r>
          </a:p>
          <a:p>
            <a:endParaRPr lang="en-US" dirty="0" smtClean="0"/>
          </a:p>
          <a:p>
            <a:endParaRPr lang="en-US" dirty="0"/>
          </a:p>
        </p:txBody>
      </p:sp>
      <p:sp>
        <p:nvSpPr>
          <p:cNvPr id="4" name="Content Placeholder 3"/>
          <p:cNvSpPr>
            <a:spLocks noGrp="1"/>
          </p:cNvSpPr>
          <p:nvPr>
            <p:ph sz="half" idx="2"/>
          </p:nvPr>
        </p:nvSpPr>
        <p:spPr/>
        <p:txBody>
          <a:bodyPr>
            <a:normAutofit fontScale="62500" lnSpcReduction="20000"/>
          </a:bodyPr>
          <a:lstStyle/>
          <a:p>
            <a:pPr>
              <a:buNone/>
            </a:pPr>
            <a:endParaRPr lang="en-US" dirty="0" smtClean="0"/>
          </a:p>
          <a:p>
            <a:r>
              <a:rPr lang="en-US" dirty="0" smtClean="0"/>
              <a:t>Create a “Presentation” </a:t>
            </a:r>
            <a:r>
              <a:rPr lang="en-US" dirty="0" err="1" smtClean="0"/>
              <a:t>subtab</a:t>
            </a:r>
            <a:r>
              <a:rPr lang="en-US" dirty="0" smtClean="0"/>
              <a:t> with (1) at least 2 pictures of students presenting the model (2) At least 2 pictures of students presenting the poster board (3) At least 2 pictures of students presenting the website </a:t>
            </a:r>
          </a:p>
          <a:p>
            <a:endParaRPr lang="en-US" dirty="0"/>
          </a:p>
        </p:txBody>
      </p:sp>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Paper</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Not going to be short (Quality) </a:t>
            </a:r>
          </a:p>
          <a:p>
            <a:endParaRPr lang="en-US" dirty="0" smtClean="0"/>
          </a:p>
          <a:p>
            <a:r>
              <a:rPr lang="en-US" dirty="0" smtClean="0"/>
              <a:t>It will be the best research paper that you have ever written period!!</a:t>
            </a:r>
          </a:p>
          <a:p>
            <a:endParaRPr lang="en-US" dirty="0" smtClean="0"/>
          </a:p>
          <a:p>
            <a:r>
              <a:rPr lang="en-US" dirty="0" smtClean="0"/>
              <a:t>Research paper will contain 4 parts…</a:t>
            </a:r>
          </a:p>
          <a:p>
            <a:pPr marL="914400" lvl="1" indent="-457200">
              <a:buFont typeface="+mj-ea"/>
              <a:buAutoNum type="circleNumDbPlain"/>
            </a:pPr>
            <a:r>
              <a:rPr lang="en-US" dirty="0" smtClean="0"/>
              <a:t>Intro paragraph</a:t>
            </a:r>
          </a:p>
          <a:p>
            <a:pPr marL="914400" lvl="1" indent="-457200">
              <a:buFont typeface="+mj-ea"/>
              <a:buAutoNum type="circleNumDbPlain"/>
            </a:pPr>
            <a:r>
              <a:rPr lang="en-US" dirty="0" smtClean="0"/>
              <a:t>Body</a:t>
            </a:r>
          </a:p>
          <a:p>
            <a:pPr marL="914400" lvl="1" indent="-457200">
              <a:buFont typeface="+mj-ea"/>
              <a:buAutoNum type="circleNumDbPlain"/>
            </a:pPr>
            <a:r>
              <a:rPr lang="en-US" dirty="0" smtClean="0"/>
              <a:t>Conclusion</a:t>
            </a:r>
          </a:p>
          <a:p>
            <a:pPr marL="914400" lvl="1" indent="-457200">
              <a:buFont typeface="+mj-ea"/>
              <a:buAutoNum type="circleNumDbPlain"/>
            </a:pPr>
            <a:r>
              <a:rPr lang="en-US" dirty="0" smtClean="0"/>
              <a:t>Works Cited/Bibliography</a:t>
            </a:r>
            <a:endParaRPr lang="en-US" dirty="0"/>
          </a:p>
        </p:txBody>
      </p:sp>
      <p:pic>
        <p:nvPicPr>
          <p:cNvPr id="5" name="Content Placeholder 4" descr="a.jpg"/>
          <p:cNvPicPr>
            <a:picLocks noGrp="1" noChangeAspect="1"/>
          </p:cNvPicPr>
          <p:nvPr>
            <p:ph sz="half" idx="2"/>
          </p:nvPr>
        </p:nvPicPr>
        <p:blipFill>
          <a:blip r:embed="rId2"/>
          <a:srcRect t="-11532" b="-11532"/>
          <a:stretch>
            <a:fillRect/>
          </a:stretch>
        </p:blipFill>
        <p:spPr/>
      </p:pic>
    </p:spTree>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Paper (Content)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Your Research Paper will address</a:t>
            </a:r>
          </a:p>
          <a:p>
            <a:pPr marL="914400" lvl="1" indent="-457200">
              <a:buFont typeface="+mj-ea"/>
              <a:buAutoNum type="circleNumDbPlain"/>
            </a:pPr>
            <a:r>
              <a:rPr lang="en-US" dirty="0" smtClean="0"/>
              <a:t>Intro paragraph explaining the (1) Project Objective/ </a:t>
            </a:r>
            <a:r>
              <a:rPr lang="en-US" dirty="0"/>
              <a:t>P</a:t>
            </a:r>
            <a:r>
              <a:rPr lang="en-US" dirty="0" smtClean="0"/>
              <a:t>urpose of the project and (2) what standards the project covered and (3) what your group’s Essential Question was</a:t>
            </a:r>
          </a:p>
          <a:p>
            <a:pPr marL="914400" lvl="1" indent="-457200">
              <a:buFont typeface="+mj-ea"/>
              <a:buAutoNum type="circleNumDbPlain"/>
            </a:pPr>
            <a:endParaRPr lang="en-US" dirty="0" smtClean="0"/>
          </a:p>
          <a:p>
            <a:pPr marL="914400" lvl="1" indent="-457200">
              <a:buFont typeface="+mj-ea"/>
              <a:buAutoNum type="circleNumDbPlain"/>
            </a:pPr>
            <a:r>
              <a:rPr lang="en-US" dirty="0" smtClean="0"/>
              <a:t>(1) Explain all Language Arts standards in the project (2) how your group used those standards in the project (3) and how the project helped you understand them </a:t>
            </a:r>
          </a:p>
          <a:p>
            <a:pPr marL="914400" lvl="1" indent="-457200">
              <a:buFont typeface="+mj-ea"/>
              <a:buAutoNum type="circleNumDbPlain"/>
            </a:pPr>
            <a:endParaRPr lang="en-US" dirty="0" smtClean="0"/>
          </a:p>
          <a:p>
            <a:pPr marL="914400" lvl="1" indent="-457200">
              <a:buFont typeface="+mj-ea"/>
              <a:buAutoNum type="circleNumDbPlain"/>
            </a:pPr>
            <a:r>
              <a:rPr lang="en-US" dirty="0" smtClean="0"/>
              <a:t>(1) Explain all Social Studies standards you used in the project (2) how your group used those standards in the project (3) and an example of how the project helped you understand them</a:t>
            </a:r>
            <a:endParaRPr lang="en-US" dirty="0"/>
          </a:p>
        </p:txBody>
      </p:sp>
    </p:spTree>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Paper (Content)</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ea"/>
              <a:buAutoNum type="circleNumDbPlain" startAt="4"/>
            </a:pPr>
            <a:r>
              <a:rPr lang="en-US" dirty="0" smtClean="0"/>
              <a:t>(1) Explain the model that your group built (2) What is it? (3) What was it used for (4) Was it fun to build? (5) How does the model relate to the Social Studies standards</a:t>
            </a:r>
          </a:p>
          <a:p>
            <a:pPr marL="514350" indent="-514350">
              <a:buFont typeface="+mj-ea"/>
              <a:buAutoNum type="circleNumDbPlain" startAt="4"/>
            </a:pPr>
            <a:endParaRPr lang="en-US" dirty="0" smtClean="0"/>
          </a:p>
          <a:p>
            <a:pPr marL="514350" indent="-514350">
              <a:buFont typeface="+mj-ea"/>
              <a:buAutoNum type="circleNumDbPlain" startAt="4"/>
            </a:pPr>
            <a:r>
              <a:rPr lang="en-US" dirty="0" smtClean="0"/>
              <a:t>(1) Explain the poster board (2) Tell how the Essential Question was answered by each of the pictures and captions</a:t>
            </a:r>
          </a:p>
          <a:p>
            <a:pPr marL="514350" indent="-514350">
              <a:buFont typeface="+mj-ea"/>
              <a:buAutoNum type="circleNumDbPlain" startAt="4"/>
            </a:pPr>
            <a:endParaRPr lang="en-US" dirty="0" smtClean="0"/>
          </a:p>
          <a:p>
            <a:pPr marL="514350" indent="-514350">
              <a:buFont typeface="+mj-ea"/>
              <a:buAutoNum type="circleNumDbPlain" startAt="4"/>
            </a:pPr>
            <a:r>
              <a:rPr lang="en-US" dirty="0" smtClean="0"/>
              <a:t>(1) Explain what 21</a:t>
            </a:r>
            <a:r>
              <a:rPr lang="en-US" baseline="30000" dirty="0" smtClean="0"/>
              <a:t>st</a:t>
            </a:r>
            <a:r>
              <a:rPr lang="en-US" dirty="0" smtClean="0"/>
              <a:t> skills are and why they are important to your future (2) Explain how your group built the website &amp; how that relates to 21</a:t>
            </a:r>
            <a:r>
              <a:rPr lang="en-US" baseline="30000" dirty="0" smtClean="0"/>
              <a:t>st</a:t>
            </a:r>
            <a:r>
              <a:rPr lang="en-US" dirty="0" smtClean="0"/>
              <a:t> century skills(3) Explain the process of creating the group’s website (4) Explain how your groups website covers the Project Objective/Project Purpose</a:t>
            </a:r>
            <a:endParaRPr lang="en-US" dirty="0"/>
          </a:p>
        </p:txBody>
      </p:sp>
    </p:spTree>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Paper (Content)</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ea"/>
              <a:buAutoNum type="circleNumDbPlain" startAt="7"/>
            </a:pPr>
            <a:r>
              <a:rPr lang="en-US" dirty="0" smtClean="0"/>
              <a:t>(1) Explain </a:t>
            </a:r>
            <a:r>
              <a:rPr lang="en-US" dirty="0" err="1" smtClean="0"/>
              <a:t>Padea</a:t>
            </a:r>
            <a:r>
              <a:rPr lang="en-US" dirty="0" smtClean="0"/>
              <a:t> Seminars (2) Explain how your project used </a:t>
            </a:r>
            <a:r>
              <a:rPr lang="en-US" dirty="0" err="1" smtClean="0"/>
              <a:t>Padea</a:t>
            </a:r>
            <a:r>
              <a:rPr lang="en-US" dirty="0" smtClean="0"/>
              <a:t> Seminars to help everyone have an understanding of all phases of the project</a:t>
            </a:r>
          </a:p>
          <a:p>
            <a:pPr marL="514350" indent="-514350">
              <a:buFont typeface="+mj-ea"/>
              <a:buAutoNum type="circleNumDbPlain" startAt="7"/>
            </a:pPr>
            <a:endParaRPr lang="en-US" dirty="0" smtClean="0"/>
          </a:p>
          <a:p>
            <a:pPr marL="514350" indent="-514350">
              <a:buFont typeface="+mj-ea"/>
              <a:buAutoNum type="circleNumDbPlain" startAt="7"/>
            </a:pPr>
            <a:r>
              <a:rPr lang="en-US" dirty="0" smtClean="0"/>
              <a:t>(1) Explain what problems came up as your group was creating their projects (2) Explain the pacing of the project and how we used a </a:t>
            </a:r>
            <a:r>
              <a:rPr lang="en-US" dirty="0" err="1" smtClean="0"/>
              <a:t>Tiki</a:t>
            </a:r>
            <a:r>
              <a:rPr lang="en-US" dirty="0" smtClean="0"/>
              <a:t>-Toki to manage our time (3) Explain if you were stretched for time at all (4) Give details about how working in this group to create this project is relevant to the real world</a:t>
            </a:r>
            <a:endParaRPr lang="en-US" dirty="0"/>
          </a:p>
        </p:txBody>
      </p:sp>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Paper (Content)</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ea"/>
              <a:buAutoNum type="circleNumDbPlain" startAt="9"/>
            </a:pPr>
            <a:r>
              <a:rPr lang="en-US" dirty="0" smtClean="0"/>
              <a:t>(1) Did your group enjoy working on this project or did your group feel this was a waste of time (2) How did Project Based Learning help you understand the Language Arts &amp; Social Studies standards better than paper &amp; pencil (3) Give a detailed example of how you have a clear understanding of the Project Purpose/Project Objective</a:t>
            </a:r>
          </a:p>
          <a:p>
            <a:pPr marL="514350" indent="-514350">
              <a:buFont typeface="+mj-ea"/>
              <a:buAutoNum type="circleNumDbPlain" startAt="9"/>
            </a:pPr>
            <a:endParaRPr lang="en-US" dirty="0" smtClean="0"/>
          </a:p>
          <a:p>
            <a:pPr marL="514350" indent="-514350">
              <a:buFont typeface="+mj-ea"/>
              <a:buAutoNum type="circleNumDbPlain" startAt="9"/>
            </a:pPr>
            <a:r>
              <a:rPr lang="en-US" dirty="0" smtClean="0"/>
              <a:t>Conclusion paragraph (1) Restate the Project Objective/Project Purpose (2) Restate the Language Arts &amp; Social Studies standards your project covered (3) Make an overall general statement that answers you Essential Question</a:t>
            </a:r>
          </a:p>
          <a:p>
            <a:pPr marL="514350" indent="-514350">
              <a:buFont typeface="+mj-ea"/>
              <a:buAutoNum type="circleNumDbPlain" startAt="9"/>
            </a:pPr>
            <a:endParaRPr lang="en-US" dirty="0" smtClean="0"/>
          </a:p>
          <a:p>
            <a:pPr marL="514350" indent="-514350">
              <a:buFont typeface="+mj-ea"/>
              <a:buAutoNum type="circleNumDbPlain" startAt="9"/>
            </a:pPr>
            <a:r>
              <a:rPr lang="en-US" dirty="0" smtClean="0"/>
              <a:t>(1) Create a Works Cited/Bibliography page using all the websites &amp; books that you used throughout the project </a:t>
            </a:r>
          </a:p>
          <a:p>
            <a:pPr marL="514350" indent="-514350">
              <a:buFont typeface="+mj-ea"/>
              <a:buAutoNum type="circleNumDbPlain" startAt="9"/>
            </a:pPr>
            <a:endParaRPr lang="en-US" dirty="0" smtClean="0"/>
          </a:p>
          <a:p>
            <a:pPr marL="514350" indent="-514350">
              <a:buNone/>
            </a:pPr>
            <a:endParaRPr lang="en-US" dirty="0" smtClean="0"/>
          </a:p>
        </p:txBody>
      </p:sp>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Paper (Organization)</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ea"/>
              <a:buAutoNum type="circleNumDbPlain"/>
            </a:pPr>
            <a:r>
              <a:rPr lang="en-US" dirty="0" smtClean="0"/>
              <a:t>(1) Gather all of your whole group’s notes from all phases of the project [this includes Cornell Notes, Brainstorming Notes, </a:t>
            </a:r>
            <a:r>
              <a:rPr lang="en-US" dirty="0" err="1" smtClean="0"/>
              <a:t>Padea</a:t>
            </a:r>
            <a:r>
              <a:rPr lang="en-US" dirty="0" smtClean="0"/>
              <a:t> Seminar Meeting Notes, pictures/diagrams &amp; outlines] (2) Organize the notes by date (3) Put all notes into a plastic sleeve (4) Label this section Prewriting</a:t>
            </a:r>
          </a:p>
          <a:p>
            <a:pPr marL="514350" indent="-514350">
              <a:buFont typeface="+mj-ea"/>
              <a:buAutoNum type="circleNumDbPlain"/>
            </a:pPr>
            <a:endParaRPr lang="en-US" dirty="0" smtClean="0"/>
          </a:p>
          <a:p>
            <a:pPr marL="514350" indent="-514350">
              <a:buFont typeface="+mj-ea"/>
              <a:buAutoNum type="circleNumDbPlain"/>
            </a:pPr>
            <a:r>
              <a:rPr lang="en-US" dirty="0" smtClean="0"/>
              <a:t>(1) Get your original rough draft that your group wrote (2) put it in a plastic sleeve (3) Label it Drafting/Rough Draft</a:t>
            </a:r>
          </a:p>
          <a:p>
            <a:pPr marL="514350" indent="-514350">
              <a:buFont typeface="+mj-ea"/>
              <a:buAutoNum type="circleNumDbPlain"/>
            </a:pPr>
            <a:endParaRPr lang="en-US" dirty="0" smtClean="0"/>
          </a:p>
          <a:p>
            <a:pPr marL="514350" indent="-514350">
              <a:buFont typeface="+mj-ea"/>
              <a:buAutoNum type="circleNumDbPlain"/>
            </a:pPr>
            <a:r>
              <a:rPr lang="en-US" dirty="0" smtClean="0"/>
              <a:t>(1) Get your Revised/Proofread handwritten copy of your Research Paper and (2) put it into a plastic sleeve (3) Label it Revising/Proofreading</a:t>
            </a:r>
          </a:p>
          <a:p>
            <a:pPr marL="514350" indent="-514350">
              <a:buFont typeface="+mj-ea"/>
              <a:buAutoNum type="circleNumDbPlain"/>
            </a:pPr>
            <a:endParaRPr lang="en-US" dirty="0"/>
          </a:p>
          <a:p>
            <a:pPr marL="514350" indent="-514350">
              <a:buFont typeface="+mj-ea"/>
              <a:buAutoNum type="circleNumDbPlain"/>
            </a:pPr>
            <a:endParaRPr lang="en-US" dirty="0" smtClean="0"/>
          </a:p>
          <a:p>
            <a:pPr marL="514350" indent="-514350">
              <a:buFont typeface="+mj-ea"/>
              <a:buAutoNum type="circleNumDbPlain"/>
            </a:pPr>
            <a:endParaRPr lang="en-US" dirty="0"/>
          </a:p>
          <a:p>
            <a:pPr marL="514350" indent="-514350">
              <a:buFont typeface="+mj-ea"/>
              <a:buAutoNum type="circleNumDbPlain"/>
            </a:pPr>
            <a:endParaRPr lang="en-US" dirty="0" smtClean="0"/>
          </a:p>
          <a:p>
            <a:pPr marL="514350" indent="-514350">
              <a:buFont typeface="+mj-ea"/>
              <a:buAutoNum type="circleNumDbPlain"/>
            </a:pPr>
            <a:endParaRPr lang="en-US" dirty="0"/>
          </a:p>
          <a:p>
            <a:pPr marL="514350" indent="-514350">
              <a:buFont typeface="+mj-ea"/>
              <a:buAutoNum type="circleNumDbPlain"/>
            </a:pPr>
            <a:endParaRPr lang="en-US" dirty="0" smtClean="0"/>
          </a:p>
          <a:p>
            <a:pPr marL="514350" indent="-514350">
              <a:buFont typeface="+mj-ea"/>
              <a:buAutoNum type="circleNumDbPlain"/>
            </a:pPr>
            <a:endParaRPr lang="en-US" dirty="0"/>
          </a:p>
          <a:p>
            <a:pPr marL="514350" indent="-514350">
              <a:buFont typeface="+mj-ea"/>
              <a:buAutoNum type="circleNumDbPlain"/>
            </a:pPr>
            <a:endParaRPr lang="en-US" dirty="0"/>
          </a:p>
        </p:txBody>
      </p:sp>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Paper (Organization)</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ea"/>
              <a:buAutoNum type="circleNumDbPlain" startAt="4"/>
            </a:pPr>
            <a:r>
              <a:rPr lang="en-US" dirty="0" smtClean="0"/>
              <a:t>(1) Get your final typed published copy of your research paper and put it into your binder</a:t>
            </a:r>
          </a:p>
          <a:p>
            <a:pPr marL="514350" indent="-514350">
              <a:buFont typeface="+mj-ea"/>
              <a:buAutoNum type="circleNumDbPlain" startAt="4"/>
            </a:pPr>
            <a:endParaRPr lang="en-US" dirty="0" smtClean="0"/>
          </a:p>
          <a:p>
            <a:pPr marL="514350" indent="-514350">
              <a:buFont typeface="+mj-ea"/>
              <a:buAutoNum type="circleNumDbPlain" startAt="4"/>
            </a:pPr>
            <a:r>
              <a:rPr lang="en-US" dirty="0" smtClean="0"/>
              <a:t>(1) Create a Cover Page (2) Create a Table of Contents (3) Create an Abstract (states the Essential Question, describes the project)</a:t>
            </a:r>
          </a:p>
          <a:p>
            <a:pPr marL="514350" indent="-514350">
              <a:buFont typeface="+mj-ea"/>
              <a:buAutoNum type="circleNumDbPlain" startAt="4"/>
            </a:pPr>
            <a:endParaRPr lang="en-US" dirty="0" smtClean="0"/>
          </a:p>
          <a:p>
            <a:pPr marL="514350" indent="-514350">
              <a:buFont typeface="+mj-ea"/>
              <a:buAutoNum type="circleNumDbPlain" startAt="4"/>
            </a:pPr>
            <a:r>
              <a:rPr lang="en-US" dirty="0" smtClean="0"/>
              <a:t>Put the Research Paper in this order (1) Cover Page (2) Table of Contents (3) Abstract (4) Final Copy of Research Paper (5) Revised/Proofread Plastic Sleeve with (6) Drafting/Rough Draft Plastic Sleeve               (7) Prewriting Plastic Sleeve </a:t>
            </a:r>
          </a:p>
        </p:txBody>
      </p:sp>
    </p:spTree>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Every Student will present a portion of this project</a:t>
            </a:r>
          </a:p>
          <a:p>
            <a:endParaRPr lang="en-US" dirty="0" smtClean="0"/>
          </a:p>
          <a:p>
            <a:r>
              <a:rPr lang="en-US" dirty="0" smtClean="0"/>
              <a:t>You will present the portion that you worked on</a:t>
            </a:r>
          </a:p>
          <a:p>
            <a:endParaRPr lang="en-US" dirty="0" smtClean="0"/>
          </a:p>
          <a:p>
            <a:r>
              <a:rPr lang="en-US" dirty="0" smtClean="0"/>
              <a:t>Some of you will have to present on more than one content</a:t>
            </a:r>
          </a:p>
          <a:p>
            <a:endParaRPr lang="en-US" dirty="0" smtClean="0"/>
          </a:p>
          <a:p>
            <a:r>
              <a:rPr lang="en-US" dirty="0" smtClean="0"/>
              <a:t>You will all make note cards to help you</a:t>
            </a:r>
          </a:p>
          <a:p>
            <a:endParaRPr lang="en-US" dirty="0" smtClean="0"/>
          </a:p>
          <a:p>
            <a:r>
              <a:rPr lang="en-US" dirty="0" smtClean="0"/>
              <a:t>You need to decide what order you will all go in</a:t>
            </a:r>
          </a:p>
          <a:p>
            <a:endParaRPr lang="en-US" dirty="0"/>
          </a:p>
          <a:p>
            <a:endParaRPr lang="en-US" dirty="0"/>
          </a:p>
        </p:txBody>
      </p:sp>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Project Objective/Project Purpose </a:t>
            </a:r>
            <a:endParaRPr lang="en-US" dirty="0"/>
          </a:p>
        </p:txBody>
      </p:sp>
      <p:sp>
        <p:nvSpPr>
          <p:cNvPr id="8" name="Content Placeholder 7"/>
          <p:cNvSpPr>
            <a:spLocks noGrp="1"/>
          </p:cNvSpPr>
          <p:nvPr>
            <p:ph idx="1"/>
          </p:nvPr>
        </p:nvSpPr>
        <p:spPr/>
        <p:txBody>
          <a:bodyPr/>
          <a:lstStyle/>
          <a:p>
            <a:r>
              <a:rPr lang="en-US" dirty="0" smtClean="0"/>
              <a:t>Be able to tell me what standards this project hits</a:t>
            </a:r>
          </a:p>
          <a:p>
            <a:endParaRPr lang="en-US" dirty="0" smtClean="0"/>
          </a:p>
          <a:p>
            <a:r>
              <a:rPr lang="en-US" dirty="0" smtClean="0"/>
              <a:t>Be able to tell me what your groups Essential Question is</a:t>
            </a:r>
          </a:p>
          <a:p>
            <a:endParaRPr lang="en-US" dirty="0" smtClean="0"/>
          </a:p>
          <a:p>
            <a:r>
              <a:rPr lang="en-US" dirty="0" smtClean="0"/>
              <a:t>Be able to tell me how each portion of the project answers your Essential Question</a:t>
            </a:r>
            <a:endParaRPr lang="en-US" dirty="0"/>
          </a:p>
        </p:txBody>
      </p:sp>
    </p:spTree>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a:t>
            </a:r>
            <a:endParaRPr lang="en-US" dirty="0"/>
          </a:p>
        </p:txBody>
      </p:sp>
      <p:sp>
        <p:nvSpPr>
          <p:cNvPr id="3" name="Content Placeholder 2"/>
          <p:cNvSpPr>
            <a:spLocks noGrp="1"/>
          </p:cNvSpPr>
          <p:nvPr>
            <p:ph idx="1"/>
          </p:nvPr>
        </p:nvSpPr>
        <p:spPr/>
        <p:txBody>
          <a:bodyPr>
            <a:normAutofit lnSpcReduction="10000"/>
          </a:bodyPr>
          <a:lstStyle/>
          <a:p>
            <a:r>
              <a:rPr lang="en-US" dirty="0" smtClean="0"/>
              <a:t>Each person must…</a:t>
            </a:r>
          </a:p>
          <a:p>
            <a:pPr marL="1371600" lvl="2" indent="-514350">
              <a:buFont typeface="+mj-ea"/>
              <a:buAutoNum type="circleNumDbPlain"/>
            </a:pPr>
            <a:r>
              <a:rPr lang="en-US" dirty="0" smtClean="0"/>
              <a:t>List the Language Arts &amp; Social Studies Standards they learned about</a:t>
            </a:r>
          </a:p>
          <a:p>
            <a:pPr marL="1371600" lvl="2" indent="-514350">
              <a:buFont typeface="+mj-ea"/>
              <a:buAutoNum type="circleNumDbPlain"/>
            </a:pPr>
            <a:r>
              <a:rPr lang="en-US" dirty="0" smtClean="0"/>
              <a:t>Tell what portion of the project they did and how it relates to the Social Studies Common Core Standards</a:t>
            </a:r>
          </a:p>
          <a:p>
            <a:pPr marL="1371600" lvl="2" indent="-514350">
              <a:buFont typeface="+mj-ea"/>
              <a:buAutoNum type="circleNumDbPlain"/>
            </a:pPr>
            <a:r>
              <a:rPr lang="en-US" dirty="0" smtClean="0"/>
              <a:t>Tell what portion of the Research Paper they worked on and how it relates to the Language Arts Common Core Standards</a:t>
            </a:r>
          </a:p>
          <a:p>
            <a:pPr marL="1371600" lvl="2" indent="-514350">
              <a:buFont typeface="+mj-ea"/>
              <a:buAutoNum type="circleNumDbPlain"/>
            </a:pPr>
            <a:r>
              <a:rPr lang="en-US" dirty="0" smtClean="0"/>
              <a:t>Tell how your portion of the project answered the Essential Question</a:t>
            </a:r>
          </a:p>
          <a:p>
            <a:pPr marL="1371600" lvl="2" indent="-514350">
              <a:buFont typeface="+mj-ea"/>
              <a:buAutoNum type="circleNumDbPlain"/>
            </a:pPr>
            <a:r>
              <a:rPr lang="en-US" dirty="0" smtClean="0"/>
              <a:t>Tell if you like Project Based Learning compared to Paper &amp; Pencil Learning and why</a:t>
            </a:r>
          </a:p>
          <a:p>
            <a:pPr marL="1371600" lvl="2" indent="-514350">
              <a:buNone/>
            </a:pPr>
            <a:endParaRPr lang="en-US" dirty="0"/>
          </a:p>
        </p:txBody>
      </p:sp>
    </p:spTree>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Each Group must also select one group member to…</a:t>
            </a:r>
          </a:p>
          <a:p>
            <a:pPr marL="971550" lvl="1" indent="-514350">
              <a:buFont typeface="+mj-ea"/>
              <a:buAutoNum type="circleNumDbPlain"/>
            </a:pPr>
            <a:r>
              <a:rPr lang="en-US" dirty="0" smtClean="0"/>
              <a:t>Introduce the project</a:t>
            </a:r>
          </a:p>
          <a:p>
            <a:pPr marL="971550" lvl="1" indent="-514350">
              <a:buFont typeface="+mj-ea"/>
              <a:buAutoNum type="circleNumDbPlain"/>
            </a:pPr>
            <a:r>
              <a:rPr lang="en-US" dirty="0" smtClean="0"/>
              <a:t>List the Language Arts Standards</a:t>
            </a:r>
          </a:p>
          <a:p>
            <a:pPr marL="971550" lvl="1" indent="-514350">
              <a:buFont typeface="+mj-ea"/>
              <a:buAutoNum type="circleNumDbPlain"/>
            </a:pPr>
            <a:r>
              <a:rPr lang="en-US" dirty="0" smtClean="0"/>
              <a:t>List the Social Studies Standards</a:t>
            </a:r>
          </a:p>
          <a:p>
            <a:pPr marL="971550" lvl="1" indent="-514350">
              <a:buFont typeface="+mj-ea"/>
              <a:buAutoNum type="circleNumDbPlain"/>
            </a:pPr>
            <a:r>
              <a:rPr lang="en-US" dirty="0" smtClean="0"/>
              <a:t>Introduce the Project Objective/Project Purpose</a:t>
            </a:r>
          </a:p>
          <a:p>
            <a:pPr marL="971550" lvl="1" indent="-514350">
              <a:buFont typeface="+mj-ea"/>
              <a:buAutoNum type="circleNumDbPlain"/>
            </a:pPr>
            <a:r>
              <a:rPr lang="en-US" dirty="0" smtClean="0"/>
              <a:t>What was it like to work in whole groups and mini groups</a:t>
            </a:r>
          </a:p>
          <a:p>
            <a:pPr marL="971550" lvl="1" indent="-514350">
              <a:buFont typeface="+mj-ea"/>
              <a:buAutoNum type="circleNumDbPlain"/>
            </a:pPr>
            <a:r>
              <a:rPr lang="en-US" dirty="0" smtClean="0"/>
              <a:t>Explain the </a:t>
            </a:r>
            <a:r>
              <a:rPr lang="en-US" dirty="0" err="1" smtClean="0"/>
              <a:t>Padea</a:t>
            </a:r>
            <a:r>
              <a:rPr lang="en-US" dirty="0" smtClean="0"/>
              <a:t> Seminars</a:t>
            </a:r>
          </a:p>
          <a:p>
            <a:pPr marL="971550" lvl="1" indent="-514350">
              <a:buFont typeface="+mj-ea"/>
              <a:buAutoNum type="circleNumDbPlain"/>
            </a:pPr>
            <a:r>
              <a:rPr lang="en-US" dirty="0" smtClean="0"/>
              <a:t>Tell why learning 21</a:t>
            </a:r>
            <a:r>
              <a:rPr lang="en-US" baseline="30000" dirty="0" smtClean="0"/>
              <a:t>st</a:t>
            </a:r>
            <a:r>
              <a:rPr lang="en-US" dirty="0" smtClean="0"/>
              <a:t> century skills are important and how your group incorporated 21</a:t>
            </a:r>
            <a:r>
              <a:rPr lang="en-US" baseline="30000" dirty="0" smtClean="0"/>
              <a:t>st</a:t>
            </a:r>
            <a:r>
              <a:rPr lang="en-US" dirty="0" smtClean="0"/>
              <a:t> century skills</a:t>
            </a:r>
          </a:p>
          <a:p>
            <a:pPr marL="971550" lvl="1" indent="-514350">
              <a:buNone/>
            </a:pPr>
            <a:endParaRPr lang="en-US" dirty="0" smtClean="0"/>
          </a:p>
          <a:p>
            <a:pPr marL="971550" lvl="1" indent="-514350">
              <a:buFont typeface="+mj-ea"/>
              <a:buAutoNum type="circleNumDbPlain"/>
            </a:pPr>
            <a:endParaRPr lang="en-US" dirty="0"/>
          </a:p>
        </p:txBody>
      </p:sp>
    </p:spTree>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If your group does the best job and wins this competition all the members of your group will receive a prize</a:t>
            </a:r>
          </a:p>
          <a:p>
            <a:endParaRPr lang="en-US" dirty="0" smtClean="0"/>
          </a:p>
          <a:p>
            <a:r>
              <a:rPr lang="en-US" dirty="0" smtClean="0"/>
              <a:t>I will not be deciding who wins the competition</a:t>
            </a:r>
          </a:p>
          <a:p>
            <a:endParaRPr lang="en-US" dirty="0"/>
          </a:p>
          <a:p>
            <a:r>
              <a:rPr lang="en-US" dirty="0" smtClean="0"/>
              <a:t>You will be presenting your projects to…</a:t>
            </a:r>
          </a:p>
          <a:p>
            <a:pPr marL="971550" lvl="1" indent="-514350">
              <a:buFont typeface="+mj-ea"/>
              <a:buAutoNum type="circleNumDbPlain"/>
            </a:pPr>
            <a:r>
              <a:rPr lang="en-US" dirty="0" smtClean="0"/>
              <a:t>Your Classmates</a:t>
            </a:r>
          </a:p>
          <a:p>
            <a:pPr marL="971550" lvl="1" indent="-514350">
              <a:buFont typeface="+mj-ea"/>
              <a:buAutoNum type="circleNumDbPlain"/>
            </a:pPr>
            <a:r>
              <a:rPr lang="en-US" dirty="0" smtClean="0"/>
              <a:t>Your Parents</a:t>
            </a:r>
          </a:p>
          <a:p>
            <a:pPr marL="971550" lvl="1" indent="-514350">
              <a:buFont typeface="+mj-ea"/>
              <a:buAutoNum type="circleNumDbPlain"/>
            </a:pPr>
            <a:r>
              <a:rPr lang="en-US" dirty="0" smtClean="0"/>
              <a:t>Your Teacher</a:t>
            </a:r>
          </a:p>
          <a:p>
            <a:pPr marL="971550" lvl="1" indent="-514350">
              <a:buFont typeface="+mj-ea"/>
              <a:buAutoNum type="circleNumDbPlain"/>
            </a:pPr>
            <a:r>
              <a:rPr lang="en-US" dirty="0" smtClean="0"/>
              <a:t>Mr. Lassiter</a:t>
            </a:r>
          </a:p>
          <a:p>
            <a:pPr marL="971550" lvl="1" indent="-514350">
              <a:buFont typeface="+mj-ea"/>
              <a:buAutoNum type="circleNumDbPlain"/>
            </a:pPr>
            <a:r>
              <a:rPr lang="en-US" dirty="0" smtClean="0"/>
              <a:t>Professors from East Carolina University</a:t>
            </a:r>
          </a:p>
          <a:p>
            <a:pPr marL="971550" lvl="1" indent="-514350">
              <a:buNone/>
            </a:pPr>
            <a:endParaRPr lang="en-US" dirty="0" smtClean="0"/>
          </a:p>
          <a:p>
            <a:pPr marL="971550" lvl="1" indent="-514350">
              <a:buFont typeface="+mj-ea"/>
              <a:buAutoNum type="circleNumDbPlain"/>
            </a:pPr>
            <a:endParaRPr lang="en-US" dirty="0"/>
          </a:p>
          <a:p>
            <a:pPr marL="971550" lvl="1" indent="-514350">
              <a:buFont typeface="+mj-ea"/>
              <a:buAutoNum type="circleNumDbPlain"/>
            </a:pPr>
            <a:endParaRPr lang="en-US" dirty="0"/>
          </a:p>
        </p:txBody>
      </p:sp>
    </p:spTree>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Read Carefully!</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If you are being</a:t>
            </a:r>
          </a:p>
          <a:p>
            <a:pPr marL="971550" lvl="1" indent="-514350">
              <a:buFont typeface="+mj-ea"/>
              <a:buAutoNum type="circleNumDbPlain"/>
            </a:pPr>
            <a:r>
              <a:rPr lang="en-US" dirty="0" smtClean="0"/>
              <a:t>Loud</a:t>
            </a:r>
          </a:p>
          <a:p>
            <a:pPr marL="971550" lvl="1" indent="-514350">
              <a:buFont typeface="+mj-ea"/>
              <a:buAutoNum type="circleNumDbPlain"/>
            </a:pPr>
            <a:r>
              <a:rPr lang="en-US" dirty="0" smtClean="0"/>
              <a:t>Off Task</a:t>
            </a:r>
          </a:p>
          <a:p>
            <a:pPr marL="971550" lvl="1" indent="-514350">
              <a:buFont typeface="+mj-ea"/>
              <a:buAutoNum type="circleNumDbPlain"/>
            </a:pPr>
            <a:r>
              <a:rPr lang="en-US" dirty="0" smtClean="0"/>
              <a:t>If I hear that you are screwing around in the hallway or library</a:t>
            </a:r>
          </a:p>
          <a:p>
            <a:pPr marL="971550" lvl="1" indent="-514350">
              <a:buFont typeface="+mj-ea"/>
              <a:buAutoNum type="circleNumDbPlain"/>
            </a:pPr>
            <a:r>
              <a:rPr lang="en-US" dirty="0" smtClean="0"/>
              <a:t>Arguing with your group members</a:t>
            </a:r>
          </a:p>
          <a:p>
            <a:endParaRPr lang="en-US" dirty="0" smtClean="0"/>
          </a:p>
          <a:p>
            <a:r>
              <a:rPr lang="en-US" dirty="0" smtClean="0"/>
              <a:t>If you are warned more than 3 times you will be taken off the project and sent to another room while we are doing the project</a:t>
            </a:r>
          </a:p>
          <a:p>
            <a:endParaRPr lang="en-US" dirty="0" smtClean="0"/>
          </a:p>
          <a:p>
            <a:r>
              <a:rPr lang="en-US" dirty="0" smtClean="0"/>
              <a:t>You will do work out of the Social Studies book along with Reading Comprehension Passages for your grades while everyone else is working on their projects</a:t>
            </a:r>
          </a:p>
          <a:p>
            <a:endParaRPr lang="en-US" dirty="0" smtClean="0"/>
          </a:p>
          <a:p>
            <a:r>
              <a:rPr lang="en-US" dirty="0" smtClean="0"/>
              <a:t>I will have very high expectations for you to follow those 4 simple rules. I will kick you off the project in order for the rest of your group to complete it</a:t>
            </a:r>
          </a:p>
          <a:p>
            <a:endParaRPr lang="en-US" dirty="0" smtClean="0"/>
          </a:p>
          <a:p>
            <a:r>
              <a:rPr lang="en-US" dirty="0" smtClean="0"/>
              <a:t>If any of your group members are kicked off the project you will be disqualified from winning the group prize at the end</a:t>
            </a:r>
            <a:endParaRPr lang="en-US" dirty="0"/>
          </a:p>
        </p:txBody>
      </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Specifications</a:t>
            </a:r>
            <a:endParaRPr lang="en-US" dirty="0"/>
          </a:p>
        </p:txBody>
      </p:sp>
      <p:sp>
        <p:nvSpPr>
          <p:cNvPr id="3" name="Content Placeholder 2"/>
          <p:cNvSpPr>
            <a:spLocks noGrp="1"/>
          </p:cNvSpPr>
          <p:nvPr>
            <p:ph sz="half" idx="1"/>
          </p:nvPr>
        </p:nvSpPr>
        <p:spPr/>
        <p:txBody>
          <a:bodyPr>
            <a:normAutofit/>
          </a:bodyPr>
          <a:lstStyle/>
          <a:p>
            <a:pPr marL="514350" indent="-514350">
              <a:buFont typeface="+mj-ea"/>
              <a:buAutoNum type="circleNumDbPlain"/>
            </a:pPr>
            <a:r>
              <a:rPr lang="en-US" dirty="0" smtClean="0"/>
              <a:t>Model (Mini Group)</a:t>
            </a:r>
          </a:p>
          <a:p>
            <a:pPr marL="514350" indent="-514350">
              <a:buFont typeface="+mj-ea"/>
              <a:buAutoNum type="circleNumDbPlain"/>
            </a:pPr>
            <a:r>
              <a:rPr lang="en-US" dirty="0" smtClean="0"/>
              <a:t>Poster Board (Mini Group)</a:t>
            </a:r>
          </a:p>
          <a:p>
            <a:pPr marL="514350" indent="-514350">
              <a:buFont typeface="+mj-ea"/>
              <a:buAutoNum type="circleNumDbPlain"/>
            </a:pPr>
            <a:r>
              <a:rPr lang="en-US" dirty="0" smtClean="0"/>
              <a:t>Website (Mini Group)</a:t>
            </a:r>
          </a:p>
          <a:p>
            <a:pPr marL="514350" indent="-514350">
              <a:buFont typeface="+mj-ea"/>
              <a:buAutoNum type="circleNumDbPlain"/>
            </a:pPr>
            <a:r>
              <a:rPr lang="en-US" dirty="0" smtClean="0"/>
              <a:t>Research Paper (Whole Group)</a:t>
            </a:r>
            <a:endParaRPr lang="en-US" dirty="0" smtClean="0"/>
          </a:p>
          <a:p>
            <a:pPr marL="514350" indent="-514350">
              <a:buFont typeface="+mj-ea"/>
              <a:buAutoNum type="circleNumDbPlain"/>
            </a:pPr>
            <a:r>
              <a:rPr lang="en-US" dirty="0" smtClean="0"/>
              <a:t>Presentation (Whole Group)</a:t>
            </a:r>
            <a:endParaRPr lang="en-US" dirty="0"/>
          </a:p>
        </p:txBody>
      </p:sp>
      <p:pic>
        <p:nvPicPr>
          <p:cNvPr id="5" name="Content Placeholder 4" descr="a.jpg"/>
          <p:cNvPicPr>
            <a:picLocks noGrp="1" noChangeAspect="1"/>
          </p:cNvPicPr>
          <p:nvPr>
            <p:ph sz="half" idx="2"/>
          </p:nvPr>
        </p:nvPicPr>
        <p:blipFill>
          <a:blip r:embed="rId2"/>
          <a:srcRect l="-13601" r="-13601"/>
          <a:stretch>
            <a:fillRect/>
          </a:stretch>
        </p:blipFill>
        <p:spPr/>
      </p:pic>
    </p:spTree>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Padea</a:t>
            </a:r>
            <a:r>
              <a:rPr lang="en-US" dirty="0" smtClean="0"/>
              <a:t> Seminars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We will use whole group </a:t>
            </a:r>
            <a:r>
              <a:rPr lang="en-US" dirty="0" err="1" smtClean="0"/>
              <a:t>Padea</a:t>
            </a:r>
            <a:r>
              <a:rPr lang="en-US" dirty="0" smtClean="0"/>
              <a:t> Seminars so that everyone is on the same page for each phase of the project</a:t>
            </a:r>
          </a:p>
          <a:p>
            <a:endParaRPr lang="en-US" dirty="0" smtClean="0"/>
          </a:p>
          <a:p>
            <a:r>
              <a:rPr lang="en-US" dirty="0" smtClean="0"/>
              <a:t>Our </a:t>
            </a:r>
            <a:r>
              <a:rPr lang="en-US" dirty="0" err="1" smtClean="0"/>
              <a:t>Padea</a:t>
            </a:r>
            <a:r>
              <a:rPr lang="en-US" dirty="0" smtClean="0"/>
              <a:t> Seminars will meet either before school or at recess time</a:t>
            </a:r>
          </a:p>
          <a:p>
            <a:endParaRPr lang="en-US" dirty="0" smtClean="0"/>
          </a:p>
          <a:p>
            <a:r>
              <a:rPr lang="en-US" dirty="0" smtClean="0"/>
              <a:t>If you choose to work on your project during recess time let me know so we can set something up</a:t>
            </a:r>
            <a:endParaRPr lang="en-US" dirty="0"/>
          </a:p>
        </p:txBody>
      </p:sp>
      <p:pic>
        <p:nvPicPr>
          <p:cNvPr id="5" name="Content Placeholder 4" descr="a.jpg"/>
          <p:cNvPicPr>
            <a:picLocks noGrp="1" noChangeAspect="1"/>
          </p:cNvPicPr>
          <p:nvPr>
            <p:ph sz="half" idx="2"/>
          </p:nvPr>
        </p:nvPicPr>
        <p:blipFill>
          <a:blip r:embed="rId2"/>
          <a:srcRect t="-24808" b="-24808"/>
          <a:stretch>
            <a:fillRect/>
          </a:stretch>
        </p:blipFill>
        <p:spPr/>
      </p:pic>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Your Choice/Your Project</a:t>
            </a:r>
            <a:endParaRPr lang="en-US" dirty="0"/>
          </a:p>
        </p:txBody>
      </p:sp>
      <p:sp>
        <p:nvSpPr>
          <p:cNvPr id="7" name="Text Placeholder 6"/>
          <p:cNvSpPr>
            <a:spLocks noGrp="1"/>
          </p:cNvSpPr>
          <p:nvPr>
            <p:ph type="body" idx="1"/>
          </p:nvPr>
        </p:nvSpPr>
        <p:spPr/>
        <p:txBody>
          <a:bodyPr/>
          <a:lstStyle/>
          <a:p>
            <a:r>
              <a:rPr lang="en-US" dirty="0" smtClean="0"/>
              <a:t>Vikings</a:t>
            </a:r>
            <a:endParaRPr lang="en-US" dirty="0"/>
          </a:p>
        </p:txBody>
      </p:sp>
      <p:sp>
        <p:nvSpPr>
          <p:cNvPr id="8" name="Text Placeholder 7"/>
          <p:cNvSpPr>
            <a:spLocks noGrp="1"/>
          </p:cNvSpPr>
          <p:nvPr>
            <p:ph type="body" sz="quarter" idx="3"/>
          </p:nvPr>
        </p:nvSpPr>
        <p:spPr/>
        <p:txBody>
          <a:bodyPr/>
          <a:lstStyle/>
          <a:p>
            <a:r>
              <a:rPr lang="en-US" dirty="0" smtClean="0"/>
              <a:t>Aztecs</a:t>
            </a:r>
            <a:endParaRPr lang="en-US" dirty="0"/>
          </a:p>
        </p:txBody>
      </p:sp>
      <p:pic>
        <p:nvPicPr>
          <p:cNvPr id="10" name="The Aztec People.mov">
            <a:hlinkClick r:id="" action="ppaction://media"/>
          </p:cNvPr>
          <p:cNvPicPr/>
          <p:nvPr>
            <p:ph sz="quarter" idx="4"/>
            <a:videoFile r:link="rId1"/>
          </p:nvPr>
        </p:nvPicPr>
        <p:blipFill>
          <a:blip r:embed="rId4"/>
          <a:stretch>
            <a:fillRect/>
          </a:stretch>
        </p:blipFill>
        <p:spPr>
          <a:xfrm>
            <a:off x="4645025" y="3013770"/>
            <a:ext cx="4041775" cy="2273498"/>
          </a:xfrm>
        </p:spPr>
      </p:pic>
      <p:pic>
        <p:nvPicPr>
          <p:cNvPr id="13" name="Viking Longboat.mov">
            <a:hlinkClick r:id="" action="ppaction://media"/>
          </p:cNvPr>
          <p:cNvPicPr/>
          <p:nvPr>
            <p:ph sz="half" idx="2"/>
            <a:videoFile r:link="rId2"/>
          </p:nvPr>
        </p:nvPicPr>
        <p:blipFill>
          <a:blip r:embed="rId5"/>
          <a:stretch>
            <a:fillRect/>
          </a:stretch>
        </p:blipFill>
        <p:spPr>
          <a:xfrm>
            <a:off x="457200" y="3014216"/>
            <a:ext cx="4040188" cy="2272606"/>
          </a:xfrm>
        </p:spPr>
      </p:pic>
    </p:spTree>
  </p:cSld>
  <p:clrMapOvr>
    <a:masterClrMapping/>
  </p:clrMapOvr>
  <p:transition spd="slow">
    <p:random/>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video>
              <p:cMediaNode>
                <p:cTn id="13"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(Mini Group)</a:t>
            </a:r>
            <a:endParaRPr lang="en-US" dirty="0"/>
          </a:p>
        </p:txBody>
      </p:sp>
      <p:sp>
        <p:nvSpPr>
          <p:cNvPr id="3" name="Content Placeholder 2"/>
          <p:cNvSpPr>
            <a:spLocks noGrp="1"/>
          </p:cNvSpPr>
          <p:nvPr>
            <p:ph sz="half" idx="1"/>
          </p:nvPr>
        </p:nvSpPr>
        <p:spPr/>
        <p:txBody>
          <a:bodyPr>
            <a:normAutofit fontScale="70000" lnSpcReduction="20000"/>
          </a:bodyPr>
          <a:lstStyle/>
          <a:p>
            <a:pPr>
              <a:buFont typeface="Wingdings" charset="2"/>
              <a:buChar char="q"/>
            </a:pPr>
            <a:r>
              <a:rPr lang="en-US" dirty="0" smtClean="0"/>
              <a:t>Detailed Model of the Aztec City of Tenochtitlan</a:t>
            </a:r>
          </a:p>
          <a:p>
            <a:pPr>
              <a:buFont typeface="Wingdings" charset="2"/>
              <a:buChar char="q"/>
            </a:pPr>
            <a:endParaRPr lang="en-US" dirty="0" smtClean="0"/>
          </a:p>
          <a:p>
            <a:pPr>
              <a:buFont typeface="Wingdings" charset="2"/>
              <a:buChar char="q"/>
            </a:pPr>
            <a:r>
              <a:rPr lang="en-US" dirty="0" smtClean="0"/>
              <a:t>Detailed Model of Viking Longboat</a:t>
            </a:r>
          </a:p>
          <a:p>
            <a:pPr>
              <a:buFont typeface="Wingdings" charset="2"/>
              <a:buChar char="q"/>
            </a:pPr>
            <a:endParaRPr lang="en-US" dirty="0" smtClean="0"/>
          </a:p>
          <a:p>
            <a:pPr>
              <a:buFont typeface="Wingdings" charset="2"/>
              <a:buChar char="q"/>
            </a:pPr>
            <a:r>
              <a:rPr lang="en-US" dirty="0" smtClean="0"/>
              <a:t>Your group will have one meeting with Mr. G to discuss building of the model</a:t>
            </a:r>
          </a:p>
          <a:p>
            <a:pPr>
              <a:buFont typeface="Wingdings" charset="2"/>
              <a:buChar char="q"/>
            </a:pPr>
            <a:endParaRPr lang="en-US" dirty="0" smtClean="0"/>
          </a:p>
          <a:p>
            <a:pPr>
              <a:buFont typeface="Wingdings" charset="2"/>
              <a:buChar char="q"/>
            </a:pPr>
            <a:r>
              <a:rPr lang="en-US" dirty="0" smtClean="0"/>
              <a:t>You will have 2 weeks to construct your models</a:t>
            </a:r>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t>Research what is important to put into your model</a:t>
            </a:r>
          </a:p>
          <a:p>
            <a:endParaRPr lang="en-US" dirty="0" smtClean="0"/>
          </a:p>
          <a:p>
            <a:r>
              <a:rPr lang="en-US" dirty="0" smtClean="0"/>
              <a:t>Decide how large you want your model </a:t>
            </a:r>
          </a:p>
          <a:p>
            <a:endParaRPr lang="en-US" dirty="0" smtClean="0"/>
          </a:p>
          <a:p>
            <a:r>
              <a:rPr lang="en-US" dirty="0" smtClean="0"/>
              <a:t>Figure out exact dimensions of the model how length, width, height</a:t>
            </a:r>
          </a:p>
          <a:p>
            <a:endParaRPr lang="en-US" dirty="0" smtClean="0"/>
          </a:p>
          <a:p>
            <a:r>
              <a:rPr lang="en-US" dirty="0" smtClean="0"/>
              <a:t>Draw a diagram of each part of your model</a:t>
            </a:r>
          </a:p>
          <a:p>
            <a:endParaRPr lang="en-US" dirty="0" smtClean="0"/>
          </a:p>
          <a:p>
            <a:r>
              <a:rPr lang="en-US" dirty="0" smtClean="0"/>
              <a:t>Decide who will build each part of your model</a:t>
            </a:r>
            <a:endParaRPr lang="en-US" dirty="0"/>
          </a:p>
        </p:txBody>
      </p:sp>
    </p:spTree>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City of Tenochtitlan Model</a:t>
            </a:r>
            <a:br>
              <a:rPr lang="en-US" dirty="0" smtClean="0"/>
            </a:br>
            <a:r>
              <a:rPr lang="en-US" dirty="0" smtClean="0"/>
              <a:t>(Mini Group)</a:t>
            </a:r>
            <a:endParaRPr lang="en-US" dirty="0"/>
          </a:p>
        </p:txBody>
      </p:sp>
      <p:sp>
        <p:nvSpPr>
          <p:cNvPr id="3" name="Content Placeholder 2"/>
          <p:cNvSpPr>
            <a:spLocks noGrp="1"/>
          </p:cNvSpPr>
          <p:nvPr>
            <p:ph sz="half" idx="1"/>
          </p:nvPr>
        </p:nvSpPr>
        <p:spPr/>
        <p:txBody>
          <a:bodyPr/>
          <a:lstStyle/>
          <a:p>
            <a:pPr marL="514350" indent="-514350">
              <a:buFont typeface="+mj-ea"/>
              <a:buAutoNum type="circleNumDbPlain"/>
            </a:pPr>
            <a:r>
              <a:rPr lang="en-US" dirty="0" err="1" smtClean="0"/>
              <a:t>Templo</a:t>
            </a:r>
            <a:r>
              <a:rPr lang="en-US" dirty="0" smtClean="0"/>
              <a:t> Mayor</a:t>
            </a:r>
          </a:p>
          <a:p>
            <a:pPr marL="514350" indent="-514350">
              <a:buFont typeface="+mj-ea"/>
              <a:buAutoNum type="circleNumDbPlain"/>
            </a:pPr>
            <a:r>
              <a:rPr lang="en-US" dirty="0" smtClean="0"/>
              <a:t>Market Place</a:t>
            </a:r>
          </a:p>
          <a:p>
            <a:pPr marL="514350" indent="-514350">
              <a:buFont typeface="+mj-ea"/>
              <a:buAutoNum type="circleNumDbPlain"/>
            </a:pPr>
            <a:r>
              <a:rPr lang="en-US" dirty="0" err="1" smtClean="0"/>
              <a:t>Chinampa</a:t>
            </a:r>
            <a:r>
              <a:rPr lang="en-US" dirty="0" smtClean="0"/>
              <a:t> Grid System</a:t>
            </a:r>
          </a:p>
          <a:p>
            <a:pPr marL="514350" indent="-514350">
              <a:buFont typeface="+mj-ea"/>
              <a:buAutoNum type="circleNumDbPlain"/>
            </a:pPr>
            <a:r>
              <a:rPr lang="en-US" dirty="0" smtClean="0"/>
              <a:t>Lake </a:t>
            </a:r>
            <a:r>
              <a:rPr lang="en-US" dirty="0" err="1" smtClean="0"/>
              <a:t>Taxacco</a:t>
            </a:r>
            <a:endParaRPr lang="en-US" dirty="0" smtClean="0"/>
          </a:p>
          <a:p>
            <a:pPr marL="514350" indent="-514350">
              <a:buFont typeface="+mj-ea"/>
              <a:buAutoNum type="circleNumDbPlain"/>
            </a:pPr>
            <a:r>
              <a:rPr lang="en-US" dirty="0" smtClean="0"/>
              <a:t>Royal Palace of </a:t>
            </a:r>
            <a:r>
              <a:rPr lang="en-US" dirty="0" err="1" smtClean="0"/>
              <a:t>Montazuma</a:t>
            </a:r>
            <a:endParaRPr lang="en-US" dirty="0" smtClean="0"/>
          </a:p>
          <a:p>
            <a:pPr marL="514350" indent="-514350">
              <a:buFont typeface="+mj-ea"/>
              <a:buAutoNum type="circleNumDbPlain"/>
            </a:pPr>
            <a:r>
              <a:rPr lang="en-US" dirty="0" smtClean="0"/>
              <a:t>Pyramids of the Sun &amp; Moon</a:t>
            </a:r>
          </a:p>
          <a:p>
            <a:pPr marL="514350" indent="-514350">
              <a:buFont typeface="+mj-ea"/>
              <a:buAutoNum type="circleNumDbPlain"/>
            </a:pPr>
            <a:endParaRPr lang="en-US" dirty="0"/>
          </a:p>
        </p:txBody>
      </p:sp>
      <p:pic>
        <p:nvPicPr>
          <p:cNvPr id="5" name="Content Placeholder 4" descr="a.jpg"/>
          <p:cNvPicPr>
            <a:picLocks noGrp="1" noChangeAspect="1"/>
          </p:cNvPicPr>
          <p:nvPr>
            <p:ph sz="half" idx="2"/>
          </p:nvPr>
        </p:nvPicPr>
        <p:blipFill>
          <a:blip r:embed="rId2"/>
          <a:srcRect t="-22165" b="-22165"/>
          <a:stretch>
            <a:fillRect/>
          </a:stretch>
        </p:blipFill>
        <p:spPr/>
      </p:pic>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Viking Longboat Model</a:t>
            </a:r>
            <a:br>
              <a:rPr lang="en-US" dirty="0" smtClean="0"/>
            </a:br>
            <a:r>
              <a:rPr lang="en-US" dirty="0" smtClean="0"/>
              <a:t>(Mini Group)</a:t>
            </a:r>
            <a:endParaRPr lang="en-US" dirty="0"/>
          </a:p>
        </p:txBody>
      </p:sp>
      <p:sp>
        <p:nvSpPr>
          <p:cNvPr id="3" name="Content Placeholder 2"/>
          <p:cNvSpPr>
            <a:spLocks noGrp="1"/>
          </p:cNvSpPr>
          <p:nvPr>
            <p:ph sz="half" idx="1"/>
          </p:nvPr>
        </p:nvSpPr>
        <p:spPr/>
        <p:txBody>
          <a:bodyPr>
            <a:normAutofit fontScale="92500" lnSpcReduction="20000"/>
          </a:bodyPr>
          <a:lstStyle/>
          <a:p>
            <a:pPr marL="514350" indent="-514350">
              <a:buFont typeface="+mj-ea"/>
              <a:buAutoNum type="circleNumDbPlain"/>
            </a:pPr>
            <a:r>
              <a:rPr lang="en-US" dirty="0" smtClean="0"/>
              <a:t>Hull of the ship</a:t>
            </a:r>
          </a:p>
          <a:p>
            <a:pPr marL="514350" indent="-514350">
              <a:buFont typeface="+mj-ea"/>
              <a:buAutoNum type="circleNumDbPlain"/>
            </a:pPr>
            <a:r>
              <a:rPr lang="en-US" dirty="0" smtClean="0"/>
              <a:t>Mast &amp; Sail</a:t>
            </a:r>
          </a:p>
          <a:p>
            <a:pPr marL="514350" indent="-514350">
              <a:buFont typeface="+mj-ea"/>
              <a:buAutoNum type="circleNumDbPlain"/>
            </a:pPr>
            <a:r>
              <a:rPr lang="en-US" dirty="0" smtClean="0"/>
              <a:t>Shields &amp; Ores</a:t>
            </a:r>
          </a:p>
          <a:p>
            <a:pPr marL="514350" indent="-514350">
              <a:buFont typeface="+mj-ea"/>
              <a:buAutoNum type="circleNumDbPlain"/>
            </a:pPr>
            <a:r>
              <a:rPr lang="en-US" dirty="0" smtClean="0"/>
              <a:t>Deck &amp; Seats (inside of the ship)</a:t>
            </a:r>
          </a:p>
          <a:p>
            <a:pPr marL="514350" indent="-514350">
              <a:buFont typeface="+mj-ea"/>
              <a:buAutoNum type="circleNumDbPlain"/>
            </a:pPr>
            <a:r>
              <a:rPr lang="en-US" dirty="0" smtClean="0"/>
              <a:t>Head Piece (Bow piece)</a:t>
            </a:r>
          </a:p>
          <a:p>
            <a:pPr marL="514350" indent="-514350">
              <a:buFont typeface="+mj-ea"/>
              <a:buAutoNum type="circleNumDbPlain"/>
            </a:pPr>
            <a:r>
              <a:rPr lang="en-US" dirty="0" smtClean="0"/>
              <a:t>Tail Piece (Stern piece</a:t>
            </a:r>
          </a:p>
          <a:p>
            <a:pPr marL="514350" indent="-514350">
              <a:buFont typeface="+mj-ea"/>
              <a:buAutoNum type="circleNumDbPlain"/>
            </a:pPr>
            <a:r>
              <a:rPr lang="en-US" dirty="0" smtClean="0"/>
              <a:t>Color of the ship (painting of the ship)</a:t>
            </a:r>
          </a:p>
          <a:p>
            <a:pPr marL="514350" indent="-514350">
              <a:buFont typeface="+mj-ea"/>
              <a:buAutoNum type="circleNumDbPlain"/>
            </a:pPr>
            <a:r>
              <a:rPr lang="en-US" dirty="0" smtClean="0"/>
              <a:t>Pictures &amp; Video (Documentary)</a:t>
            </a:r>
            <a:endParaRPr lang="en-US" dirty="0"/>
          </a:p>
        </p:txBody>
      </p:sp>
      <p:pic>
        <p:nvPicPr>
          <p:cNvPr id="5" name="Content Placeholder 4" descr="a.jpg"/>
          <p:cNvPicPr>
            <a:picLocks noGrp="1" noChangeAspect="1"/>
          </p:cNvPicPr>
          <p:nvPr>
            <p:ph sz="half" idx="2"/>
          </p:nvPr>
        </p:nvPicPr>
        <p:blipFill>
          <a:blip r:embed="rId2"/>
          <a:srcRect t="-24808" b="-24808"/>
          <a:stretch>
            <a:fillRect/>
          </a:stretch>
        </p:blipFill>
        <p:spPr/>
      </p:pic>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Poster Board</a:t>
            </a:r>
            <a:br>
              <a:rPr lang="en-US" dirty="0" smtClean="0"/>
            </a:br>
            <a:r>
              <a:rPr lang="en-US" dirty="0" smtClean="0"/>
              <a:t>(Mini Group)</a:t>
            </a:r>
            <a:endParaRPr lang="en-US" dirty="0"/>
          </a:p>
        </p:txBody>
      </p:sp>
      <p:sp>
        <p:nvSpPr>
          <p:cNvPr id="3" name="Content Placeholder 2"/>
          <p:cNvSpPr>
            <a:spLocks noGrp="1"/>
          </p:cNvSpPr>
          <p:nvPr>
            <p:ph sz="half" idx="1"/>
          </p:nvPr>
        </p:nvSpPr>
        <p:spPr/>
        <p:txBody>
          <a:bodyPr>
            <a:normAutofit fontScale="85000" lnSpcReduction="10000"/>
          </a:bodyPr>
          <a:lstStyle/>
          <a:p>
            <a:pPr marL="514350" indent="-514350">
              <a:buFont typeface="+mj-ea"/>
              <a:buAutoNum type="circleNumDbPlain"/>
            </a:pPr>
            <a:r>
              <a:rPr lang="en-US" dirty="0" smtClean="0"/>
              <a:t>Look at our Social Studies Standards</a:t>
            </a:r>
          </a:p>
          <a:p>
            <a:pPr marL="514350" indent="-514350">
              <a:buFont typeface="+mj-ea"/>
              <a:buAutoNum type="circleNumDbPlain"/>
            </a:pPr>
            <a:r>
              <a:rPr lang="en-US" dirty="0" smtClean="0"/>
              <a:t>Create an Essential Question</a:t>
            </a:r>
          </a:p>
          <a:p>
            <a:pPr marL="514350" indent="-514350">
              <a:buFont typeface="+mj-ea"/>
              <a:buAutoNum type="circleNumDbPlain"/>
            </a:pPr>
            <a:r>
              <a:rPr lang="en-US" dirty="0" smtClean="0"/>
              <a:t>Create a Title</a:t>
            </a:r>
          </a:p>
          <a:p>
            <a:pPr marL="514350" indent="-514350">
              <a:buFont typeface="+mj-ea"/>
              <a:buAutoNum type="circleNumDbPlain"/>
            </a:pPr>
            <a:r>
              <a:rPr lang="en-US" dirty="0" smtClean="0"/>
              <a:t>Create at least 6 pictorial representations answering the essential question</a:t>
            </a:r>
          </a:p>
          <a:p>
            <a:pPr marL="514350" indent="-514350">
              <a:buFont typeface="+mj-ea"/>
              <a:buAutoNum type="circleNumDbPlain"/>
            </a:pPr>
            <a:r>
              <a:rPr lang="en-US" dirty="0" smtClean="0"/>
              <a:t>Create caption note cards to describe how the picture/scenario answers the Essential Question </a:t>
            </a:r>
            <a:endParaRPr lang="en-US" dirty="0"/>
          </a:p>
        </p:txBody>
      </p:sp>
      <p:pic>
        <p:nvPicPr>
          <p:cNvPr id="5" name="Content Placeholder 4" descr="a.jpg"/>
          <p:cNvPicPr>
            <a:picLocks noGrp="1" noChangeAspect="1"/>
          </p:cNvPicPr>
          <p:nvPr>
            <p:ph sz="half" idx="2"/>
          </p:nvPr>
        </p:nvPicPr>
        <p:blipFill>
          <a:blip r:embed="rId2"/>
          <a:srcRect t="-5290" b="-5290"/>
          <a:stretch>
            <a:fillRect/>
          </a:stretch>
        </p:blipFill>
        <p:spPr/>
      </p:pic>
    </p:spTree>
  </p:cSld>
  <p:clrMapOvr>
    <a:masterClrMapping/>
  </p:clrMapOvr>
  <p:transition spd="slow">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819</TotalTime>
  <Words>1817</Words>
  <Application>Microsoft Macintosh PowerPoint</Application>
  <PresentationFormat>On-screen Show (4:3)</PresentationFormat>
  <Paragraphs>179</Paragraphs>
  <Slides>23</Slides>
  <Notes>0</Notes>
  <HiddenSlides>0</HiddenSlides>
  <MMClips>2</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Office Theme</vt:lpstr>
      <vt:lpstr>Project Unveil </vt:lpstr>
      <vt:lpstr>Project Objective/Project Purpose </vt:lpstr>
      <vt:lpstr>Project Specifications</vt:lpstr>
      <vt:lpstr>Padea Seminars</vt:lpstr>
      <vt:lpstr>Your Choice/Your Project</vt:lpstr>
      <vt:lpstr>Model (Mini Group)</vt:lpstr>
      <vt:lpstr>City of Tenochtitlan Model (Mini Group)</vt:lpstr>
      <vt:lpstr>Viking Longboat Model (Mini Group)</vt:lpstr>
      <vt:lpstr>Poster Board (Mini Group)</vt:lpstr>
      <vt:lpstr>Weebly Group Website</vt:lpstr>
      <vt:lpstr>Weebly Group Website</vt:lpstr>
      <vt:lpstr>Research Paper</vt:lpstr>
      <vt:lpstr>Research Paper (Content)</vt:lpstr>
      <vt:lpstr>Research Paper (Content)</vt:lpstr>
      <vt:lpstr>Research Paper (Content)</vt:lpstr>
      <vt:lpstr>Research Paper (Content)</vt:lpstr>
      <vt:lpstr>Research Paper (Organization)</vt:lpstr>
      <vt:lpstr>Research Paper (Organization)</vt:lpstr>
      <vt:lpstr>Presentation</vt:lpstr>
      <vt:lpstr>Presentation</vt:lpstr>
      <vt:lpstr>Presentation</vt:lpstr>
      <vt:lpstr>Presentation</vt:lpstr>
      <vt:lpstr>Please Read Carefully!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Unveil </dc:title>
  <dc:creator>Andrew Garbisch</dc:creator>
  <cp:lastModifiedBy>Andrew Garbisch</cp:lastModifiedBy>
  <cp:revision>12</cp:revision>
  <dcterms:created xsi:type="dcterms:W3CDTF">2013-07-28T04:08:01Z</dcterms:created>
  <dcterms:modified xsi:type="dcterms:W3CDTF">2013-07-28T17:47:58Z</dcterms:modified>
</cp:coreProperties>
</file>