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76" r:id="rId7"/>
    <p:sldId id="262" r:id="rId8"/>
    <p:sldId id="265" r:id="rId9"/>
    <p:sldId id="261" r:id="rId10"/>
    <p:sldId id="263" r:id="rId11"/>
    <p:sldId id="264" r:id="rId12"/>
    <p:sldId id="266" r:id="rId13"/>
    <p:sldId id="267" r:id="rId14"/>
    <p:sldId id="277" r:id="rId15"/>
    <p:sldId id="268" r:id="rId16"/>
    <p:sldId id="269" r:id="rId17"/>
    <p:sldId id="270" r:id="rId18"/>
    <p:sldId id="271" r:id="rId19"/>
    <p:sldId id="272" r:id="rId20"/>
    <p:sldId id="273" r:id="rId21"/>
    <p:sldId id="275" r:id="rId22"/>
    <p:sldId id="278" r:id="rId23"/>
    <p:sldId id="279" r:id="rId24"/>
    <p:sldId id="280" r:id="rId25"/>
    <p:sldId id="274" r:id="rId26"/>
    <p:sldId id="281" r:id="rId27"/>
    <p:sldId id="282" r:id="rId28"/>
    <p:sldId id="283" r:id="rId29"/>
    <p:sldId id="284" r:id="rId30"/>
    <p:sldId id="286" r:id="rId31"/>
    <p:sldId id="287" r:id="rId32"/>
    <p:sldId id="285" r:id="rId33"/>
    <p:sldId id="288" r:id="rId34"/>
    <p:sldId id="289" r:id="rId35"/>
    <p:sldId id="291" r:id="rId36"/>
    <p:sldId id="290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8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3B7AD-FAE3-724C-823A-EFCB8EED9EDA}" type="datetimeFigureOut">
              <a:rPr lang="en-US" smtClean="0"/>
              <a:pPr/>
              <a:t>7/23/13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A7A4-1753-1A42-93ED-7A33F79F8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3B7AD-FAE3-724C-823A-EFCB8EED9EDA}" type="datetimeFigureOut">
              <a:rPr lang="en-US" smtClean="0"/>
              <a:pPr/>
              <a:t>7/23/13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A7A4-1753-1A42-93ED-7A33F79F8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3B7AD-FAE3-724C-823A-EFCB8EED9EDA}" type="datetimeFigureOut">
              <a:rPr lang="en-US" smtClean="0"/>
              <a:pPr/>
              <a:t>7/23/13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A7A4-1753-1A42-93ED-7A33F79F8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3B7AD-FAE3-724C-823A-EFCB8EED9EDA}" type="datetimeFigureOut">
              <a:rPr lang="en-US" smtClean="0"/>
              <a:pPr/>
              <a:t>7/23/13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A7A4-1753-1A42-93ED-7A33F79F8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3B7AD-FAE3-724C-823A-EFCB8EED9EDA}" type="datetimeFigureOut">
              <a:rPr lang="en-US" smtClean="0"/>
              <a:pPr/>
              <a:t>7/23/13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A7A4-1753-1A42-93ED-7A33F79F8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3B7AD-FAE3-724C-823A-EFCB8EED9EDA}" type="datetimeFigureOut">
              <a:rPr lang="en-US" smtClean="0"/>
              <a:pPr/>
              <a:t>7/23/13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A7A4-1753-1A42-93ED-7A33F79F8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3B7AD-FAE3-724C-823A-EFCB8EED9EDA}" type="datetimeFigureOut">
              <a:rPr lang="en-US" smtClean="0"/>
              <a:pPr/>
              <a:t>7/23/13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A7A4-1753-1A42-93ED-7A33F79F8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3B7AD-FAE3-724C-823A-EFCB8EED9EDA}" type="datetimeFigureOut">
              <a:rPr lang="en-US" smtClean="0"/>
              <a:pPr/>
              <a:t>7/23/13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A7A4-1753-1A42-93ED-7A33F79F8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3B7AD-FAE3-724C-823A-EFCB8EED9EDA}" type="datetimeFigureOut">
              <a:rPr lang="en-US" smtClean="0"/>
              <a:pPr/>
              <a:t>7/23/13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A7A4-1753-1A42-93ED-7A33F79F8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3B7AD-FAE3-724C-823A-EFCB8EED9EDA}" type="datetimeFigureOut">
              <a:rPr lang="en-US" smtClean="0"/>
              <a:pPr/>
              <a:t>7/23/13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A7A4-1753-1A42-93ED-7A33F79F8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3B7AD-FAE3-724C-823A-EFCB8EED9EDA}" type="datetimeFigureOut">
              <a:rPr lang="en-US" smtClean="0"/>
              <a:pPr/>
              <a:t>7/23/13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A7A4-1753-1A42-93ED-7A33F79F8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100000">
              <a:srgbClr val="FFFFFF"/>
            </a:gs>
            <a:gs pos="32000">
              <a:schemeClr val="tx2">
                <a:lumMod val="60000"/>
                <a:lumOff val="40000"/>
              </a:schemeClr>
            </a:gs>
            <a:gs pos="75000">
              <a:schemeClr val="accent3">
                <a:lumMod val="40000"/>
                <a:lumOff val="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3B7AD-FAE3-724C-823A-EFCB8EED9EDA}" type="datetimeFigureOut">
              <a:rPr lang="en-US" smtClean="0"/>
              <a:pPr/>
              <a:t>7/23/13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2A7A4-1753-1A42-93ED-7A33F79F8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random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4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5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6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7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8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9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0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1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2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4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5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6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7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8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4" Type="http://schemas.openxmlformats.org/officeDocument/2006/relationships/image" Target="../media/image31.jpe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9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Juan Ponce </a:t>
            </a:r>
            <a:r>
              <a:rPr lang="en-US" dirty="0" err="1" smtClean="0">
                <a:solidFill>
                  <a:schemeClr val="bg1"/>
                </a:solidFill>
              </a:rPr>
              <a:t>DeLeon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&amp;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The Fountain of Youth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First Conquistador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1506-1513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Driving out the Muslims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story begins with King Ferdinand and Queen Isabella of Spain launching a conquest to drive out all Muslims in the Spanish Kingdom</a:t>
            </a:r>
          </a:p>
          <a:p>
            <a:endParaRPr lang="en-US" dirty="0" smtClean="0"/>
          </a:p>
          <a:p>
            <a:r>
              <a:rPr lang="en-US" dirty="0" smtClean="0"/>
              <a:t>Juan Ponce </a:t>
            </a:r>
            <a:r>
              <a:rPr lang="en-US" dirty="0" err="1" smtClean="0"/>
              <a:t>DeLeon</a:t>
            </a:r>
            <a:r>
              <a:rPr lang="en-US" dirty="0" smtClean="0"/>
              <a:t> was a Spanish soldier and Catholic who rode with the Spanish armies of 10 years</a:t>
            </a:r>
          </a:p>
          <a:p>
            <a:endParaRPr lang="en-US" dirty="0" smtClean="0"/>
          </a:p>
          <a:p>
            <a:r>
              <a:rPr lang="en-US" dirty="0" smtClean="0"/>
              <a:t>For centuries the Christians (Catholics) had been fighting the Muslims in a Holy War</a:t>
            </a:r>
            <a:endParaRPr lang="en-US" dirty="0"/>
          </a:p>
        </p:txBody>
      </p:sp>
      <p:pic>
        <p:nvPicPr>
          <p:cNvPr id="7" name="Content Placeholder 6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4808" b="-24808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of Granada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Spanish troops had captured all cities of Muslim stronghold except the city of Granada by 1491</a:t>
            </a:r>
          </a:p>
          <a:p>
            <a:endParaRPr lang="en-US" dirty="0" smtClean="0"/>
          </a:p>
          <a:p>
            <a:r>
              <a:rPr lang="en-US" dirty="0" smtClean="0"/>
              <a:t>On January 2</a:t>
            </a:r>
            <a:r>
              <a:rPr lang="en-US" baseline="30000" dirty="0" smtClean="0"/>
              <a:t>nd</a:t>
            </a:r>
            <a:r>
              <a:rPr lang="en-US" dirty="0" smtClean="0"/>
              <a:t>, 1492 the Spanish forces defeated the Muslims in the Battle of Granada</a:t>
            </a:r>
          </a:p>
          <a:p>
            <a:endParaRPr lang="en-US" dirty="0" smtClean="0"/>
          </a:p>
          <a:p>
            <a:r>
              <a:rPr lang="en-US" dirty="0" smtClean="0"/>
              <a:t>As Ponce </a:t>
            </a:r>
            <a:r>
              <a:rPr lang="en-US" dirty="0" err="1" smtClean="0"/>
              <a:t>DeLeon</a:t>
            </a:r>
            <a:r>
              <a:rPr lang="en-US" dirty="0" smtClean="0"/>
              <a:t> rode in celebration through the city he met a man named </a:t>
            </a:r>
            <a:r>
              <a:rPr lang="en-US" dirty="0" err="1" smtClean="0"/>
              <a:t>Cristobol</a:t>
            </a:r>
            <a:r>
              <a:rPr lang="en-US" dirty="0" smtClean="0"/>
              <a:t> Colon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4313" b="-4313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Cristobol</a:t>
            </a:r>
            <a:r>
              <a:rPr lang="en-US" dirty="0" smtClean="0"/>
              <a:t> Colon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Cristobol</a:t>
            </a:r>
            <a:r>
              <a:rPr lang="en-US" dirty="0" smtClean="0"/>
              <a:t> Colon was better known as Christopher Columbus by you</a:t>
            </a:r>
          </a:p>
          <a:p>
            <a:endParaRPr lang="en-US" dirty="0" smtClean="0"/>
          </a:p>
          <a:p>
            <a:r>
              <a:rPr lang="en-US" dirty="0" smtClean="0"/>
              <a:t>In August of 1492 in set off with his 3 ships and landed on an island 6 weeks later</a:t>
            </a:r>
          </a:p>
          <a:p>
            <a:endParaRPr lang="en-US" dirty="0" smtClean="0"/>
          </a:p>
          <a:p>
            <a:r>
              <a:rPr lang="en-US" dirty="0" smtClean="0"/>
              <a:t>The next year he brought back with him gold &amp; natives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3742" r="-3742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Queen Isabella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natives that Colon brought back were quickly baptized into the Christian faith</a:t>
            </a:r>
          </a:p>
          <a:p>
            <a:endParaRPr lang="en-US" dirty="0" smtClean="0"/>
          </a:p>
          <a:p>
            <a:r>
              <a:rPr lang="en-US" dirty="0" smtClean="0"/>
              <a:t>Queen Isabella then insisted that any expedition to the New World had to be for</a:t>
            </a:r>
          </a:p>
          <a:p>
            <a:pPr lvl="1"/>
            <a:r>
              <a:rPr lang="en-US" dirty="0" smtClean="0"/>
              <a:t>Find the Northwest Passage to India</a:t>
            </a:r>
          </a:p>
          <a:p>
            <a:pPr lvl="1"/>
            <a:r>
              <a:rPr lang="en-US" dirty="0" smtClean="0"/>
              <a:t>Gold</a:t>
            </a:r>
          </a:p>
          <a:p>
            <a:pPr lvl="1"/>
            <a:r>
              <a:rPr lang="en-US" dirty="0" smtClean="0"/>
              <a:t>5.H.1.1- Convert the Natives to Christianity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19232" r="-19232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Native American Tribes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There were two types of Indian tribes</a:t>
            </a:r>
          </a:p>
          <a:p>
            <a:endParaRPr lang="en-US" dirty="0" smtClean="0"/>
          </a:p>
          <a:p>
            <a:r>
              <a:rPr lang="en-US" dirty="0" smtClean="0"/>
              <a:t>5.H.1.1- </a:t>
            </a:r>
            <a:r>
              <a:rPr lang="en-US" dirty="0" err="1" smtClean="0"/>
              <a:t>Arawak</a:t>
            </a:r>
            <a:r>
              <a:rPr lang="en-US" dirty="0" smtClean="0"/>
              <a:t> Indians were very gentle people that were willing to give and share with the White people</a:t>
            </a:r>
          </a:p>
          <a:p>
            <a:endParaRPr lang="en-US" dirty="0" smtClean="0"/>
          </a:p>
          <a:p>
            <a:r>
              <a:rPr lang="en-US" dirty="0" smtClean="0"/>
              <a:t>5.H.1.1- </a:t>
            </a:r>
            <a:r>
              <a:rPr lang="en-US" dirty="0" err="1" smtClean="0"/>
              <a:t>Carib</a:t>
            </a:r>
            <a:r>
              <a:rPr lang="en-US" dirty="0" smtClean="0"/>
              <a:t> Indians were a warrior people that were technologically advanced in weapons and fighting techniques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22811" r="-22811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Colon 2</a:t>
            </a:r>
            <a:r>
              <a:rPr lang="en-US" baseline="30000" dirty="0" smtClean="0"/>
              <a:t>nd</a:t>
            </a:r>
            <a:r>
              <a:rPr lang="en-US" dirty="0" smtClean="0"/>
              <a:t>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Juan Ponce </a:t>
            </a:r>
            <a:r>
              <a:rPr lang="en-US" dirty="0" err="1" smtClean="0"/>
              <a:t>DeLeon</a:t>
            </a:r>
            <a:r>
              <a:rPr lang="en-US" dirty="0" smtClean="0"/>
              <a:t> quickly volunteered for Colon second mission</a:t>
            </a:r>
          </a:p>
          <a:p>
            <a:endParaRPr lang="en-US" dirty="0" smtClean="0"/>
          </a:p>
          <a:p>
            <a:r>
              <a:rPr lang="en-US" dirty="0" smtClean="0"/>
              <a:t>They set off in September of 1493 and arrived to the New World in November of 1493</a:t>
            </a:r>
          </a:p>
          <a:p>
            <a:endParaRPr lang="en-US" dirty="0" smtClean="0"/>
          </a:p>
          <a:p>
            <a:r>
              <a:rPr lang="en-US" dirty="0" smtClean="0"/>
              <a:t>Columbus went ashore to start a colony he would call Isabella named after the Queen of Spain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11434" r="-11434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 of Gold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Shortly after the colony was starting to be built gold was discovered in some of the rivers inland on the island</a:t>
            </a:r>
          </a:p>
          <a:p>
            <a:endParaRPr lang="en-US" dirty="0" smtClean="0"/>
          </a:p>
          <a:p>
            <a:r>
              <a:rPr lang="en-US" dirty="0" smtClean="0"/>
              <a:t>Columbus set up expeditions to find gold</a:t>
            </a:r>
          </a:p>
          <a:p>
            <a:endParaRPr lang="en-US" dirty="0" smtClean="0"/>
          </a:p>
          <a:p>
            <a:r>
              <a:rPr lang="en-US" dirty="0" smtClean="0"/>
              <a:t>Columbus built gold mines to try to extract gold from the ground</a:t>
            </a:r>
          </a:p>
          <a:p>
            <a:endParaRPr lang="en-US" dirty="0" smtClean="0"/>
          </a:p>
          <a:p>
            <a:r>
              <a:rPr lang="en-US" dirty="0" smtClean="0"/>
              <a:t>5.H.1.1- The </a:t>
            </a:r>
            <a:r>
              <a:rPr lang="en-US" dirty="0"/>
              <a:t>N</a:t>
            </a:r>
            <a:r>
              <a:rPr lang="en-US" dirty="0" smtClean="0"/>
              <a:t>ative Americans became angry with the conquistadors and attacked them  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16642" b="-16642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DeLeon</a:t>
            </a:r>
            <a:r>
              <a:rPr lang="en-US" dirty="0" smtClean="0"/>
              <a:t> put in 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To defeat the natives Colon put Juan Ponce </a:t>
            </a:r>
            <a:r>
              <a:rPr lang="en-US" dirty="0" err="1" smtClean="0"/>
              <a:t>DeLeon</a:t>
            </a:r>
            <a:r>
              <a:rPr lang="en-US" dirty="0" smtClean="0"/>
              <a:t> in charge because Colon knew of his war man ship from fighting with him at Granada</a:t>
            </a:r>
          </a:p>
          <a:p>
            <a:endParaRPr lang="en-US" dirty="0" smtClean="0"/>
          </a:p>
          <a:p>
            <a:r>
              <a:rPr lang="en-US" dirty="0" smtClean="0"/>
              <a:t>Soon Ponce </a:t>
            </a:r>
            <a:r>
              <a:rPr lang="en-US" dirty="0" err="1" smtClean="0"/>
              <a:t>DeLeon</a:t>
            </a:r>
            <a:r>
              <a:rPr lang="en-US" dirty="0" smtClean="0"/>
              <a:t> had crushed the native Americans</a:t>
            </a:r>
          </a:p>
          <a:p>
            <a:endParaRPr lang="en-US" dirty="0" smtClean="0"/>
          </a:p>
          <a:p>
            <a:r>
              <a:rPr lang="en-US" dirty="0" smtClean="0"/>
              <a:t>5.H.1.1- Columbus gave all Native Americans who lived on the island to Juan Ponce </a:t>
            </a:r>
            <a:r>
              <a:rPr lang="en-US" dirty="0" err="1" smtClean="0"/>
              <a:t>DeLeon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7235" r="-7235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Business of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5.H.1.1- Ponce </a:t>
            </a:r>
            <a:r>
              <a:rPr lang="en-US" dirty="0" err="1" smtClean="0"/>
              <a:t>DeLeon</a:t>
            </a:r>
            <a:r>
              <a:rPr lang="en-US" dirty="0" smtClean="0"/>
              <a:t> realized that by selling his Native Americans back to Columbus as mine workers he could make a lot of money</a:t>
            </a:r>
          </a:p>
          <a:p>
            <a:endParaRPr lang="en-US" dirty="0" smtClean="0"/>
          </a:p>
          <a:p>
            <a:r>
              <a:rPr lang="en-US" dirty="0" smtClean="0"/>
              <a:t>5.H.1.1- If the Native Americans tried to escape they were tortured and killed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4808" b="-24808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Ponce </a:t>
            </a:r>
            <a:r>
              <a:rPr lang="en-US" dirty="0" err="1" smtClean="0"/>
              <a:t>DeLeon’s</a:t>
            </a:r>
            <a:r>
              <a:rPr lang="en-US" dirty="0" smtClean="0"/>
              <a:t> Brutality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5.H.1.1- By 1497 only three years after </a:t>
            </a:r>
            <a:r>
              <a:rPr lang="en-US" dirty="0" err="1" smtClean="0"/>
              <a:t>DeLeon</a:t>
            </a:r>
            <a:r>
              <a:rPr lang="en-US" dirty="0" smtClean="0"/>
              <a:t> had arrived 3 million Native Americans had been killed</a:t>
            </a:r>
          </a:p>
          <a:p>
            <a:endParaRPr lang="en-US" dirty="0" smtClean="0"/>
          </a:p>
          <a:p>
            <a:r>
              <a:rPr lang="en-US" dirty="0" smtClean="0"/>
              <a:t>This was a result of </a:t>
            </a:r>
          </a:p>
          <a:p>
            <a:pPr lvl="1"/>
            <a:r>
              <a:rPr lang="en-US" dirty="0" smtClean="0"/>
              <a:t>Disease</a:t>
            </a:r>
          </a:p>
          <a:p>
            <a:pPr lvl="1"/>
            <a:r>
              <a:rPr lang="en-US" dirty="0" smtClean="0"/>
              <a:t>Starvation</a:t>
            </a:r>
          </a:p>
          <a:p>
            <a:pPr lvl="1"/>
            <a:r>
              <a:rPr lang="en-US" dirty="0" smtClean="0"/>
              <a:t>Torture/Murder (</a:t>
            </a:r>
            <a:r>
              <a:rPr lang="en-US" dirty="0" err="1" smtClean="0"/>
              <a:t>DeLeon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4808" b="-24808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5.H.</a:t>
            </a:r>
            <a:r>
              <a:rPr lang="en-US" dirty="0" smtClean="0"/>
              <a:t>1.1- Evaluate </a:t>
            </a:r>
            <a:r>
              <a:rPr lang="en-US" dirty="0"/>
              <a:t>the </a:t>
            </a:r>
            <a:r>
              <a:rPr lang="en-US" dirty="0" smtClean="0"/>
              <a:t>relationships between </a:t>
            </a:r>
            <a:r>
              <a:rPr lang="en-US" dirty="0"/>
              <a:t>European explorers (French</a:t>
            </a:r>
            <a:r>
              <a:rPr lang="en-US" dirty="0" smtClean="0"/>
              <a:t>, Spanish </a:t>
            </a:r>
            <a:r>
              <a:rPr lang="en-US" dirty="0"/>
              <a:t>and English) and </a:t>
            </a:r>
            <a:r>
              <a:rPr lang="en-US" dirty="0" smtClean="0"/>
              <a:t>American Indian </a:t>
            </a:r>
            <a:r>
              <a:rPr lang="en-US" dirty="0"/>
              <a:t>groups, based on accuracy </a:t>
            </a:r>
            <a:r>
              <a:rPr lang="en-US" dirty="0" smtClean="0"/>
              <a:t>of historical </a:t>
            </a:r>
            <a:r>
              <a:rPr lang="en-US" dirty="0"/>
              <a:t>information (beliefs, </a:t>
            </a:r>
            <a:r>
              <a:rPr lang="en-US" dirty="0" smtClean="0"/>
              <a:t>fears and </a:t>
            </a:r>
            <a:r>
              <a:rPr lang="en-US" dirty="0"/>
              <a:t>leadership)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5.C.1.2 Exemplify how the interactions of various groups have resulted in borrowing and sharing of traditions and technology.</a:t>
            </a:r>
          </a:p>
        </p:txBody>
      </p:sp>
    </p:spTree>
  </p:cSld>
  <p:clrMapOvr>
    <a:masterClrMapping/>
  </p:clrMapOvr>
  <p:transition spd="slow"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Ponce </a:t>
            </a:r>
            <a:r>
              <a:rPr lang="en-US" dirty="0" err="1" smtClean="0"/>
              <a:t>DeLeon</a:t>
            </a:r>
            <a:r>
              <a:rPr lang="en-US" dirty="0" smtClean="0"/>
              <a:t> Becomes Rich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Juan Ponce </a:t>
            </a:r>
            <a:r>
              <a:rPr lang="en-US" dirty="0" err="1" smtClean="0"/>
              <a:t>DeLeon</a:t>
            </a:r>
            <a:r>
              <a:rPr lang="en-US" dirty="0" smtClean="0"/>
              <a:t> has become rich through his human trafficking business selling Indians as mine workers</a:t>
            </a:r>
          </a:p>
          <a:p>
            <a:endParaRPr lang="en-US" dirty="0" smtClean="0"/>
          </a:p>
          <a:p>
            <a:r>
              <a:rPr lang="en-US" dirty="0" smtClean="0"/>
              <a:t>He still wants more. It becomes more about fame than riches from this point on for Juan Ponce </a:t>
            </a:r>
            <a:r>
              <a:rPr lang="en-US" dirty="0" err="1" smtClean="0"/>
              <a:t>DeLeon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He wanted to start his own colony so he could be governor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4808" b="-24808"/>
          <a:stretch>
            <a:fillRect/>
          </a:stretch>
        </p:blipFill>
        <p:spPr/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Island of </a:t>
            </a:r>
            <a:r>
              <a:rPr lang="en-US" dirty="0" err="1" smtClean="0"/>
              <a:t>Borinquen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August 12</a:t>
            </a:r>
            <a:r>
              <a:rPr lang="en-US" baseline="30000" dirty="0" smtClean="0"/>
              <a:t>th</a:t>
            </a:r>
            <a:r>
              <a:rPr lang="en-US" dirty="0" smtClean="0"/>
              <a:t>, 1508 </a:t>
            </a:r>
            <a:r>
              <a:rPr lang="en-US" dirty="0" err="1" smtClean="0"/>
              <a:t>DeLeon</a:t>
            </a:r>
            <a:r>
              <a:rPr lang="en-US" dirty="0" smtClean="0"/>
              <a:t> set sail for the Island of </a:t>
            </a:r>
            <a:r>
              <a:rPr lang="en-US" dirty="0" err="1" smtClean="0"/>
              <a:t>Borinquen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When he arrived in </a:t>
            </a:r>
            <a:r>
              <a:rPr lang="en-US" dirty="0" err="1" smtClean="0"/>
              <a:t>Borinquen</a:t>
            </a:r>
            <a:r>
              <a:rPr lang="en-US" dirty="0" smtClean="0"/>
              <a:t> he met with the elder </a:t>
            </a:r>
            <a:r>
              <a:rPr lang="en-US" dirty="0" err="1" smtClean="0"/>
              <a:t>Arawak</a:t>
            </a:r>
            <a:r>
              <a:rPr lang="en-US" dirty="0" smtClean="0"/>
              <a:t> Chief </a:t>
            </a:r>
          </a:p>
          <a:p>
            <a:endParaRPr lang="en-US" dirty="0" smtClean="0"/>
          </a:p>
          <a:p>
            <a:r>
              <a:rPr lang="en-US" dirty="0" smtClean="0"/>
              <a:t>The chief agreed to come to Espanola to meet with the Spanish governor</a:t>
            </a:r>
          </a:p>
          <a:p>
            <a:endParaRPr lang="en-US" dirty="0" smtClean="0"/>
          </a:p>
          <a:p>
            <a:r>
              <a:rPr lang="en-US" dirty="0" smtClean="0"/>
              <a:t>The governor of Espanola met the </a:t>
            </a:r>
            <a:r>
              <a:rPr lang="en-US" dirty="0" err="1" smtClean="0"/>
              <a:t>Arawak</a:t>
            </a:r>
            <a:r>
              <a:rPr lang="en-US" dirty="0" smtClean="0"/>
              <a:t> Indian chief and granted </a:t>
            </a:r>
            <a:r>
              <a:rPr lang="en-US" dirty="0" err="1" smtClean="0"/>
              <a:t>DeLeon</a:t>
            </a:r>
            <a:r>
              <a:rPr lang="en-US" dirty="0" smtClean="0"/>
              <a:t> permission to start his own colony on </a:t>
            </a:r>
            <a:r>
              <a:rPr lang="en-US" dirty="0" err="1" smtClean="0"/>
              <a:t>Borinquen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5097" b="-25097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Puerto Rico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March 1509 </a:t>
            </a:r>
            <a:r>
              <a:rPr lang="en-US" dirty="0" err="1" smtClean="0"/>
              <a:t>DeLeon</a:t>
            </a:r>
            <a:r>
              <a:rPr lang="en-US" dirty="0" smtClean="0"/>
              <a:t> gets into a legal battle with the new governor of </a:t>
            </a:r>
            <a:r>
              <a:rPr lang="en-US" dirty="0" err="1" smtClean="0"/>
              <a:t>Espanol</a:t>
            </a:r>
            <a:r>
              <a:rPr lang="en-US" dirty="0" smtClean="0"/>
              <a:t> Diego Colon (Christopher Columbus son)</a:t>
            </a:r>
          </a:p>
          <a:p>
            <a:endParaRPr lang="en-US" dirty="0" smtClean="0"/>
          </a:p>
          <a:p>
            <a:r>
              <a:rPr lang="en-US" dirty="0" smtClean="0"/>
              <a:t>Diego Colon argued that since Christopher Columbus originally landed on the island of </a:t>
            </a:r>
            <a:r>
              <a:rPr lang="en-US" dirty="0" err="1" smtClean="0"/>
              <a:t>Borinquen</a:t>
            </a:r>
            <a:r>
              <a:rPr lang="en-US" dirty="0" smtClean="0"/>
              <a:t> it now belonged to Diego Colon</a:t>
            </a:r>
          </a:p>
          <a:p>
            <a:endParaRPr lang="en-US" dirty="0" smtClean="0"/>
          </a:p>
          <a:p>
            <a:r>
              <a:rPr lang="en-US" dirty="0" smtClean="0"/>
              <a:t>King Ferdinand &amp; Queen Isabella ruled that </a:t>
            </a:r>
            <a:r>
              <a:rPr lang="en-US" dirty="0" err="1" smtClean="0"/>
              <a:t>DeLeon</a:t>
            </a:r>
            <a:r>
              <a:rPr lang="en-US" dirty="0" smtClean="0"/>
              <a:t> should keep the island  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4808" b="-24808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Puerto Rico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Not only did they rule he should keep the island but they gave </a:t>
            </a:r>
            <a:r>
              <a:rPr lang="en-US" dirty="0" err="1" smtClean="0"/>
              <a:t>DeLeon</a:t>
            </a:r>
            <a:endParaRPr lang="en-US" dirty="0" smtClean="0"/>
          </a:p>
          <a:p>
            <a:pPr lvl="1"/>
            <a:r>
              <a:rPr lang="en-US" dirty="0" smtClean="0"/>
              <a:t>More settlers</a:t>
            </a:r>
          </a:p>
          <a:p>
            <a:pPr lvl="1"/>
            <a:r>
              <a:rPr lang="en-US" dirty="0" smtClean="0"/>
              <a:t>More goats, chickens, pigs</a:t>
            </a:r>
          </a:p>
          <a:p>
            <a:endParaRPr lang="en-US" dirty="0" smtClean="0"/>
          </a:p>
          <a:p>
            <a:r>
              <a:rPr lang="en-US" dirty="0" smtClean="0"/>
              <a:t>To top everything off King Ferdinand &amp; Queen Isabella granted Juan Ponce </a:t>
            </a:r>
            <a:r>
              <a:rPr lang="en-US" dirty="0" err="1" smtClean="0"/>
              <a:t>DeLeon</a:t>
            </a:r>
            <a:r>
              <a:rPr lang="en-US" dirty="0" smtClean="0"/>
              <a:t> a Royal Coat of Arms</a:t>
            </a:r>
          </a:p>
          <a:p>
            <a:endParaRPr lang="en-US" dirty="0" smtClean="0"/>
          </a:p>
          <a:p>
            <a:r>
              <a:rPr lang="en-US" dirty="0" smtClean="0"/>
              <a:t>In show of appreciation and celebration </a:t>
            </a:r>
            <a:r>
              <a:rPr lang="en-US" dirty="0" err="1" smtClean="0"/>
              <a:t>DeLeon</a:t>
            </a:r>
            <a:r>
              <a:rPr lang="en-US" dirty="0" smtClean="0"/>
              <a:t> renamed the island Puerto Rico meaning Rich Harbor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39087" b="-39087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Island </a:t>
            </a:r>
            <a:r>
              <a:rPr lang="en-US" dirty="0" err="1" smtClean="0"/>
              <a:t>Bimini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After much success at Puerto Rico </a:t>
            </a:r>
            <a:r>
              <a:rPr lang="en-US" dirty="0" err="1" smtClean="0"/>
              <a:t>DeLeon</a:t>
            </a:r>
            <a:r>
              <a:rPr lang="en-US" dirty="0" smtClean="0"/>
              <a:t> once again wanted more</a:t>
            </a:r>
          </a:p>
          <a:p>
            <a:endParaRPr lang="en-US" dirty="0" smtClean="0"/>
          </a:p>
          <a:p>
            <a:r>
              <a:rPr lang="en-US" dirty="0" smtClean="0"/>
              <a:t>He had heard about a Fountain of Youth on the island of </a:t>
            </a:r>
            <a:r>
              <a:rPr lang="en-US" dirty="0" err="1" smtClean="0"/>
              <a:t>Bimini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He wanted to be the first European to discover the fountain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6034" b="-6034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Legend Fountain of Youth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5.C.1.2-  The Legend of the Fountain of Youth exists from long ago in many cultures</a:t>
            </a:r>
          </a:p>
          <a:p>
            <a:endParaRPr lang="en-US" dirty="0" smtClean="0"/>
          </a:p>
          <a:p>
            <a:r>
              <a:rPr lang="en-US" dirty="0" smtClean="0"/>
              <a:t>Greek historian Herodotus first mentioned it in 485 B.C. placing it somewhere in Ethiopia </a:t>
            </a:r>
          </a:p>
          <a:p>
            <a:endParaRPr lang="en-US" dirty="0" smtClean="0"/>
          </a:p>
          <a:p>
            <a:r>
              <a:rPr lang="en-US" dirty="0" smtClean="0"/>
              <a:t>The Alexander Romances talk about Alexander the Great and his servant crossing the desert of darkness to find it</a:t>
            </a:r>
          </a:p>
          <a:p>
            <a:endParaRPr lang="en-US" dirty="0" smtClean="0"/>
          </a:p>
          <a:p>
            <a:r>
              <a:rPr lang="en-US" dirty="0" smtClean="0"/>
              <a:t>It also appears in Middle Eastern Legends of Al </a:t>
            </a:r>
            <a:r>
              <a:rPr lang="en-US" dirty="0" err="1" smtClean="0"/>
              <a:t>Kidhr</a:t>
            </a:r>
            <a:r>
              <a:rPr lang="en-US" dirty="0" smtClean="0"/>
              <a:t> a sage who also appears in the Quran 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4808" b="-24808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Legend Fountain of Youth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5.C.1.2-  The </a:t>
            </a:r>
            <a:r>
              <a:rPr lang="en-US" dirty="0" err="1" smtClean="0"/>
              <a:t>Arawak</a:t>
            </a:r>
            <a:r>
              <a:rPr lang="en-US" dirty="0" smtClean="0"/>
              <a:t> Indians of the Bahamas also carry the legend stating that the fountain exists on the island of </a:t>
            </a:r>
            <a:r>
              <a:rPr lang="en-US" dirty="0" err="1" smtClean="0"/>
              <a:t>Bimini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5.C.1.2-  The Legend says that the Fountain of Youth will make old people young again if you bathe of drink from it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5776" b="-25776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Ponce Sets Sail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Ponce and his men set sail for the island of </a:t>
            </a:r>
            <a:r>
              <a:rPr lang="en-US" dirty="0" err="1" smtClean="0"/>
              <a:t>Bimini</a:t>
            </a:r>
            <a:r>
              <a:rPr lang="en-US" dirty="0" smtClean="0"/>
              <a:t> which an </a:t>
            </a:r>
            <a:r>
              <a:rPr lang="en-US" dirty="0" err="1" smtClean="0"/>
              <a:t>Awarak</a:t>
            </a:r>
            <a:r>
              <a:rPr lang="en-US" dirty="0" smtClean="0"/>
              <a:t> chief told him was Northwest of Puerto Rico</a:t>
            </a:r>
          </a:p>
          <a:p>
            <a:endParaRPr lang="en-US" dirty="0" smtClean="0"/>
          </a:p>
          <a:p>
            <a:r>
              <a:rPr lang="en-US" dirty="0" smtClean="0"/>
              <a:t>The fleet celebrates Easter Sunday at sea on March 27</a:t>
            </a:r>
            <a:r>
              <a:rPr lang="en-US" baseline="30000" dirty="0" smtClean="0"/>
              <a:t>th</a:t>
            </a:r>
            <a:r>
              <a:rPr lang="en-US" dirty="0" smtClean="0"/>
              <a:t>, 1509</a:t>
            </a:r>
          </a:p>
          <a:p>
            <a:endParaRPr lang="en-US" dirty="0" smtClean="0"/>
          </a:p>
          <a:p>
            <a:r>
              <a:rPr lang="en-US" dirty="0" smtClean="0"/>
              <a:t>A harsh wind blowing from the east blows the crew westward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4808" b="-24808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Florida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April 3</a:t>
            </a:r>
            <a:r>
              <a:rPr lang="en-US" baseline="30000" dirty="0" smtClean="0"/>
              <a:t>rd</a:t>
            </a:r>
            <a:r>
              <a:rPr lang="en-US" dirty="0" smtClean="0"/>
              <a:t>, 1509 </a:t>
            </a:r>
            <a:r>
              <a:rPr lang="en-US" dirty="0" err="1" smtClean="0"/>
              <a:t>DeLeon</a:t>
            </a:r>
            <a:r>
              <a:rPr lang="en-US" dirty="0" smtClean="0"/>
              <a:t> spots land</a:t>
            </a:r>
          </a:p>
          <a:p>
            <a:endParaRPr lang="en-US" dirty="0" smtClean="0"/>
          </a:p>
          <a:p>
            <a:r>
              <a:rPr lang="en-US" dirty="0" smtClean="0"/>
              <a:t>Ponce realized by the terrain of the new land that this was not the land of </a:t>
            </a:r>
            <a:r>
              <a:rPr lang="en-US" dirty="0" err="1" smtClean="0"/>
              <a:t>Bimini</a:t>
            </a:r>
            <a:r>
              <a:rPr lang="en-US" dirty="0" smtClean="0"/>
              <a:t> for which he was looking</a:t>
            </a:r>
          </a:p>
          <a:p>
            <a:endParaRPr lang="en-US" dirty="0" smtClean="0"/>
          </a:p>
          <a:p>
            <a:r>
              <a:rPr lang="en-US" dirty="0" smtClean="0"/>
              <a:t>He claimed it for Spain anyway</a:t>
            </a:r>
          </a:p>
          <a:p>
            <a:endParaRPr lang="en-US" dirty="0" smtClean="0"/>
          </a:p>
          <a:p>
            <a:r>
              <a:rPr lang="en-US" dirty="0" smtClean="0"/>
              <a:t>Because it was Easter Week and the week of Pasqual de Florida (Festival of Flowers) he named the new land Florida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4808" b="-24808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Natives Attack </a:t>
            </a:r>
            <a:r>
              <a:rPr lang="en-US" dirty="0" err="1" smtClean="0"/>
              <a:t>DeLeon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5.H.1.1- The Natives could keep an arrow in the air constantly because they shot them so fast</a:t>
            </a:r>
          </a:p>
          <a:p>
            <a:endParaRPr lang="en-US" dirty="0" smtClean="0"/>
          </a:p>
          <a:p>
            <a:r>
              <a:rPr lang="en-US" dirty="0" smtClean="0"/>
              <a:t>They also dipped their arrowheads in Rattlesnake poison</a:t>
            </a:r>
          </a:p>
          <a:p>
            <a:endParaRPr lang="en-US" dirty="0" smtClean="0"/>
          </a:p>
          <a:p>
            <a:r>
              <a:rPr lang="en-US" dirty="0" err="1" smtClean="0"/>
              <a:t>DeLeon</a:t>
            </a:r>
            <a:r>
              <a:rPr lang="en-US" dirty="0" smtClean="0"/>
              <a:t> and his men retreat and return to Puerto Rico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4808" b="-24808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Will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5.H.1.1- </a:t>
            </a:r>
            <a:r>
              <a:rPr lang="en-US" dirty="0"/>
              <a:t>How European explorers and American Indian groups interacted with each other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5.C.1.2- </a:t>
            </a:r>
            <a:r>
              <a:rPr lang="en-US" dirty="0"/>
              <a:t>Examples of borrowing and sharing of traditions and </a:t>
            </a:r>
            <a:r>
              <a:rPr lang="en-US" dirty="0" smtClean="0"/>
              <a:t>culture (Legend of the Fountain of Youth)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DeLeon</a:t>
            </a:r>
            <a:r>
              <a:rPr lang="en-US" dirty="0" smtClean="0"/>
              <a:t> Seeks more Riches through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When </a:t>
            </a:r>
            <a:r>
              <a:rPr lang="en-US" dirty="0" err="1" smtClean="0"/>
              <a:t>DeLeon</a:t>
            </a:r>
            <a:r>
              <a:rPr lang="en-US" dirty="0" smtClean="0"/>
              <a:t> returns to Puerto Rico he decides to seek more riches in Gold Mining</a:t>
            </a:r>
          </a:p>
          <a:p>
            <a:endParaRPr lang="en-US" dirty="0" smtClean="0"/>
          </a:p>
          <a:p>
            <a:r>
              <a:rPr lang="en-US" dirty="0" smtClean="0"/>
              <a:t>But he finds the Indian populations are gone</a:t>
            </a:r>
          </a:p>
          <a:p>
            <a:endParaRPr lang="en-US" dirty="0" smtClean="0"/>
          </a:p>
          <a:p>
            <a:r>
              <a:rPr lang="en-US" dirty="0" smtClean="0"/>
              <a:t>They had all died from starvation or fled to different islands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34974" b="-34974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African Slaves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first African slaves began arriving around 1510</a:t>
            </a:r>
          </a:p>
          <a:p>
            <a:endParaRPr lang="en-US" dirty="0" smtClean="0"/>
          </a:p>
          <a:p>
            <a:r>
              <a:rPr lang="en-US" dirty="0" smtClean="0"/>
              <a:t>This was the first time African slaves were introduced to the west </a:t>
            </a:r>
          </a:p>
          <a:p>
            <a:endParaRPr lang="en-US" dirty="0" smtClean="0"/>
          </a:p>
          <a:p>
            <a:r>
              <a:rPr lang="en-US" dirty="0" smtClean="0"/>
              <a:t>Spanish Conquistadors purchased these African slaves because the Native American population began starving themselves so they would not have to work in the mines anymore</a:t>
            </a:r>
          </a:p>
          <a:p>
            <a:endParaRPr lang="en-US" dirty="0" smtClean="0"/>
          </a:p>
          <a:p>
            <a:r>
              <a:rPr lang="en-US" dirty="0" smtClean="0"/>
              <a:t>The African slaves were brought in to work in the gold mines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17046" r="-17046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DeLeon</a:t>
            </a:r>
            <a:r>
              <a:rPr lang="en-US" dirty="0" smtClean="0"/>
              <a:t> Dreams of a New Florida Colony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After </a:t>
            </a:r>
            <a:r>
              <a:rPr lang="en-US" dirty="0" err="1" smtClean="0"/>
              <a:t>DeLeon</a:t>
            </a:r>
            <a:r>
              <a:rPr lang="en-US" dirty="0" smtClean="0"/>
              <a:t> discovers that the Native American populations have been decimated by Smallpox he moves his concentration</a:t>
            </a:r>
          </a:p>
          <a:p>
            <a:endParaRPr lang="en-US" dirty="0" smtClean="0"/>
          </a:p>
          <a:p>
            <a:r>
              <a:rPr lang="en-US" dirty="0" smtClean="0"/>
              <a:t>He now begins to plan for a new colony in Florida in which he will be Governor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39907" b="-39907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Juan Ponce </a:t>
            </a:r>
            <a:r>
              <a:rPr lang="en-US" dirty="0" err="1" smtClean="0"/>
              <a:t>DeLeon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DeLeon</a:t>
            </a:r>
            <a:r>
              <a:rPr lang="en-US" dirty="0" smtClean="0"/>
              <a:t> returns to Florida for a new Spanish settlement</a:t>
            </a:r>
          </a:p>
          <a:p>
            <a:endParaRPr lang="en-US" dirty="0" smtClean="0"/>
          </a:p>
          <a:p>
            <a:r>
              <a:rPr lang="en-US" dirty="0" smtClean="0"/>
              <a:t>5.H.1.1- Everything is going great for the first 5 months until the Natives attack unexpectedly</a:t>
            </a:r>
          </a:p>
          <a:p>
            <a:endParaRPr lang="en-US" dirty="0" smtClean="0"/>
          </a:p>
          <a:p>
            <a:r>
              <a:rPr lang="en-US" dirty="0" smtClean="0"/>
              <a:t>During the fighting </a:t>
            </a:r>
            <a:r>
              <a:rPr lang="en-US" dirty="0" err="1" smtClean="0"/>
              <a:t>DeLeon</a:t>
            </a:r>
            <a:r>
              <a:rPr lang="en-US" dirty="0" smtClean="0"/>
              <a:t> is hit in the leg with a poisonous arrow</a:t>
            </a:r>
          </a:p>
          <a:p>
            <a:endParaRPr lang="en-US" dirty="0" smtClean="0"/>
          </a:p>
          <a:p>
            <a:r>
              <a:rPr lang="en-US" dirty="0" smtClean="0"/>
              <a:t>His men rush him away from the fighting but it is no use Juan Ponce </a:t>
            </a:r>
            <a:r>
              <a:rPr lang="en-US" dirty="0" err="1" smtClean="0"/>
              <a:t>DeLeon</a:t>
            </a:r>
            <a:r>
              <a:rPr lang="en-US" dirty="0" smtClean="0"/>
              <a:t> is dead 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19973" b="-19973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the end Juan Ponce </a:t>
            </a:r>
            <a:r>
              <a:rPr lang="en-US" dirty="0" err="1" smtClean="0"/>
              <a:t>DeLeon</a:t>
            </a:r>
            <a:r>
              <a:rPr lang="en-US" dirty="0" smtClean="0"/>
              <a:t> never does find the fabled Fountain of Youth</a:t>
            </a:r>
          </a:p>
          <a:p>
            <a:endParaRPr lang="en-US" dirty="0" smtClean="0"/>
          </a:p>
          <a:p>
            <a:r>
              <a:rPr lang="en-US" dirty="0" smtClean="0"/>
              <a:t>He does however colonize Puerto Rico which is still a U.S. Territory to this day</a:t>
            </a:r>
          </a:p>
          <a:p>
            <a:endParaRPr lang="en-US" dirty="0" smtClean="0"/>
          </a:p>
          <a:p>
            <a:r>
              <a:rPr lang="en-US" dirty="0" smtClean="0"/>
              <a:t>He also discovers and names Florida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5218" r="-5218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Florida Today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 t="-25097" b="-25097"/>
          <a:stretch>
            <a:fillRect/>
          </a:stretch>
        </p:blipFill>
        <p:spPr/>
      </p:pic>
      <p:pic>
        <p:nvPicPr>
          <p:cNvPr id="6" name="Content Placeholder 5" descr="a.jpg"/>
          <p:cNvPicPr>
            <a:picLocks noGrp="1" noChangeAspect="1"/>
          </p:cNvPicPr>
          <p:nvPr>
            <p:ph sz="half" idx="2"/>
          </p:nvPr>
        </p:nvPicPr>
        <p:blipFill>
          <a:blip r:embed="rId4"/>
          <a:srcRect t="-38277" b="-38277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interaction between the Native Americans and </a:t>
            </a:r>
            <a:r>
              <a:rPr lang="en-US" dirty="0" err="1" smtClean="0"/>
              <a:t>DeLeon</a:t>
            </a:r>
            <a:r>
              <a:rPr lang="en-US" dirty="0" smtClean="0"/>
              <a:t> (Spanish Conquistador) had </a:t>
            </a:r>
            <a:r>
              <a:rPr lang="en-US" dirty="0" err="1" smtClean="0"/>
              <a:t>DeLeon</a:t>
            </a:r>
            <a:r>
              <a:rPr lang="en-US" dirty="0" smtClean="0"/>
              <a:t> believe in the Fountain of Youth</a:t>
            </a:r>
          </a:p>
          <a:p>
            <a:endParaRPr lang="en-US" dirty="0" smtClean="0"/>
          </a:p>
          <a:p>
            <a:r>
              <a:rPr lang="en-US" dirty="0" err="1" smtClean="0"/>
              <a:t>DeLeon’s</a:t>
            </a:r>
            <a:r>
              <a:rPr lang="en-US" dirty="0" smtClean="0"/>
              <a:t> relationship with the natives was not a good one. He enslaved the natives so he could get rich</a:t>
            </a:r>
          </a:p>
          <a:p>
            <a:endParaRPr lang="en-US" dirty="0" smtClean="0"/>
          </a:p>
          <a:p>
            <a:r>
              <a:rPr lang="en-US" dirty="0" err="1" smtClean="0"/>
              <a:t>DeLeon</a:t>
            </a:r>
            <a:r>
              <a:rPr lang="en-US" dirty="0" smtClean="0"/>
              <a:t> and his men were responsible for 3 million Native American deaths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DeLeon</a:t>
            </a:r>
            <a:r>
              <a:rPr lang="en-US" dirty="0" smtClean="0"/>
              <a:t> was the first Conquistador</a:t>
            </a:r>
          </a:p>
          <a:p>
            <a:endParaRPr lang="en-US" dirty="0" smtClean="0"/>
          </a:p>
          <a:p>
            <a:r>
              <a:rPr lang="en-US" dirty="0" err="1" smtClean="0"/>
              <a:t>DeLeon</a:t>
            </a:r>
            <a:r>
              <a:rPr lang="en-US" dirty="0" smtClean="0"/>
              <a:t> tries to find the Fountain of Youth</a:t>
            </a:r>
          </a:p>
          <a:p>
            <a:endParaRPr lang="en-US" dirty="0" smtClean="0"/>
          </a:p>
          <a:p>
            <a:r>
              <a:rPr lang="en-US" dirty="0" err="1" smtClean="0"/>
              <a:t>DeLeon</a:t>
            </a:r>
            <a:r>
              <a:rPr lang="en-US" dirty="0" smtClean="0"/>
              <a:t> discovers Florida</a:t>
            </a:r>
          </a:p>
          <a:p>
            <a:endParaRPr lang="en-US" dirty="0" smtClean="0"/>
          </a:p>
          <a:p>
            <a:r>
              <a:rPr lang="en-US" dirty="0" smtClean="0"/>
              <a:t>First African American slaves are brought to the west in 1510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Will Understand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5.H.1.1- Relationships </a:t>
            </a:r>
            <a:r>
              <a:rPr lang="en-US" dirty="0"/>
              <a:t>between different cultural groups can have both positive and negative effects based upon their interactions with one another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5.C.1.2- Interactions </a:t>
            </a:r>
            <a:r>
              <a:rPr lang="en-US" dirty="0"/>
              <a:t>between cultural groups may lead to the borrowing and sharing of traditions and technology.</a:t>
            </a:r>
          </a:p>
        </p:txBody>
      </p:sp>
    </p:spTree>
  </p:cSld>
  <p:clrMapOvr>
    <a:masterClrMapping/>
  </p:clrMapOvr>
  <p:transition spd="slow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Juan Ponce </a:t>
            </a:r>
            <a:r>
              <a:rPr lang="en-US" dirty="0" err="1" smtClean="0"/>
              <a:t>DeLeon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Seeker of a Spanish Coat of Arms</a:t>
            </a:r>
          </a:p>
          <a:p>
            <a:endParaRPr lang="en-US" dirty="0" smtClean="0"/>
          </a:p>
          <a:p>
            <a:r>
              <a:rPr lang="en-US" dirty="0" smtClean="0"/>
              <a:t>Wanted to make a name for himself and return to Spain a famous Conquistador</a:t>
            </a:r>
          </a:p>
          <a:p>
            <a:endParaRPr lang="en-US" dirty="0" smtClean="0"/>
          </a:p>
          <a:p>
            <a:r>
              <a:rPr lang="en-US" dirty="0" smtClean="0"/>
              <a:t>He was businessman</a:t>
            </a:r>
            <a:endParaRPr lang="en-US" dirty="0"/>
          </a:p>
        </p:txBody>
      </p:sp>
      <p:pic>
        <p:nvPicPr>
          <p:cNvPr id="7" name="Content Placeholder 6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8729" r="-8729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Spanish Coat of Arms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Receiving a Royal Spanish Coat of Arms was a huge honor</a:t>
            </a:r>
          </a:p>
          <a:p>
            <a:endParaRPr lang="en-US" dirty="0" smtClean="0"/>
          </a:p>
          <a:p>
            <a:r>
              <a:rPr lang="en-US" dirty="0" smtClean="0"/>
              <a:t>The coat of arms came directly from the King &amp; Queen of Spain</a:t>
            </a:r>
          </a:p>
          <a:p>
            <a:endParaRPr lang="en-US" dirty="0" smtClean="0"/>
          </a:p>
          <a:p>
            <a:r>
              <a:rPr lang="en-US" dirty="0" smtClean="0"/>
              <a:t>It gave your family constant protection forever from the King &amp; Queen of Spain</a:t>
            </a:r>
          </a:p>
          <a:p>
            <a:endParaRPr lang="en-US" dirty="0" smtClean="0"/>
          </a:p>
          <a:p>
            <a:r>
              <a:rPr lang="en-US" dirty="0" smtClean="0"/>
              <a:t>It could also be passed down from one generation to another so that it also protected your lineage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5218" r="-5218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Conquistador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Tough brutal men who carved a kingdom in the New World for Spain</a:t>
            </a:r>
          </a:p>
          <a:p>
            <a:endParaRPr lang="en-US" dirty="0" smtClean="0"/>
          </a:p>
          <a:p>
            <a:r>
              <a:rPr lang="en-US" dirty="0" smtClean="0"/>
              <a:t>They were horse riding, sword wielding mercenaries</a:t>
            </a:r>
          </a:p>
          <a:p>
            <a:endParaRPr lang="en-US" dirty="0" smtClean="0"/>
          </a:p>
          <a:p>
            <a:r>
              <a:rPr lang="en-US" dirty="0" smtClean="0"/>
              <a:t>They wanted action, money, and fame</a:t>
            </a:r>
          </a:p>
          <a:p>
            <a:endParaRPr lang="en-US" dirty="0" smtClean="0"/>
          </a:p>
          <a:p>
            <a:r>
              <a:rPr lang="en-US" dirty="0" smtClean="0"/>
              <a:t>Juan Ponce </a:t>
            </a:r>
            <a:r>
              <a:rPr lang="en-US" dirty="0" err="1" smtClean="0"/>
              <a:t>DeLeon</a:t>
            </a:r>
            <a:r>
              <a:rPr lang="en-US" dirty="0" smtClean="0"/>
              <a:t> was the first Spanish Conquistador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13029" r="-13029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Conquistador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It was the goal of every young man in Spain to become a great Conquistador</a:t>
            </a:r>
          </a:p>
          <a:p>
            <a:endParaRPr lang="en-US" dirty="0" smtClean="0"/>
          </a:p>
          <a:p>
            <a:r>
              <a:rPr lang="en-US" dirty="0" smtClean="0"/>
              <a:t>Since the discovery of the New World every young man wanted to become rich off of it</a:t>
            </a:r>
          </a:p>
          <a:p>
            <a:endParaRPr lang="en-US" dirty="0" smtClean="0"/>
          </a:p>
          <a:p>
            <a:r>
              <a:rPr lang="en-US" dirty="0" smtClean="0"/>
              <a:t>There were many legends and stories of riches beyond belief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13029" r="-13029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“If anyone has tasted of the Fountain he will as long as he lives be as a man of thirty years”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random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3411</TotalTime>
  <Words>1745</Words>
  <Application>Microsoft Macintosh PowerPoint</Application>
  <PresentationFormat>On-screen Show (4:3)</PresentationFormat>
  <Paragraphs>221</Paragraphs>
  <Slides>36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Juan Ponce DeLeon  &amp; The Fountain of Youth </vt:lpstr>
      <vt:lpstr>Common Core</vt:lpstr>
      <vt:lpstr>I Will Know</vt:lpstr>
      <vt:lpstr>I Will Understand</vt:lpstr>
      <vt:lpstr>Juan Ponce DeLeon</vt:lpstr>
      <vt:lpstr>Spanish Coat of Arms</vt:lpstr>
      <vt:lpstr>Conquistador</vt:lpstr>
      <vt:lpstr>Conquistador</vt:lpstr>
      <vt:lpstr>Slide 9</vt:lpstr>
      <vt:lpstr>Driving out the Muslims</vt:lpstr>
      <vt:lpstr>Fall of Granada</vt:lpstr>
      <vt:lpstr>Cristobol Colon</vt:lpstr>
      <vt:lpstr>Queen Isabella</vt:lpstr>
      <vt:lpstr>Native American Tribes</vt:lpstr>
      <vt:lpstr>Colon 2nd Mission</vt:lpstr>
      <vt:lpstr>Discovery of Gold</vt:lpstr>
      <vt:lpstr>DeLeon put in Charge</vt:lpstr>
      <vt:lpstr>The Business of Mining</vt:lpstr>
      <vt:lpstr>Ponce DeLeon’s Brutality</vt:lpstr>
      <vt:lpstr>Ponce DeLeon Becomes Rich</vt:lpstr>
      <vt:lpstr>Island of Borinquen </vt:lpstr>
      <vt:lpstr>Puerto Rico</vt:lpstr>
      <vt:lpstr>Puerto Rico</vt:lpstr>
      <vt:lpstr>Island Bimini</vt:lpstr>
      <vt:lpstr>The Legend Fountain of Youth </vt:lpstr>
      <vt:lpstr>The Legend Fountain of Youth </vt:lpstr>
      <vt:lpstr>Ponce Sets Sail</vt:lpstr>
      <vt:lpstr>Florida</vt:lpstr>
      <vt:lpstr>Natives Attack DeLeon</vt:lpstr>
      <vt:lpstr>DeLeon Seeks more Riches through Mining</vt:lpstr>
      <vt:lpstr>First African Slaves</vt:lpstr>
      <vt:lpstr>DeLeon Dreams of a New Florida Colony</vt:lpstr>
      <vt:lpstr>Juan Ponce DeLeon</vt:lpstr>
      <vt:lpstr>In The End</vt:lpstr>
      <vt:lpstr>Florida Today</vt:lpstr>
      <vt:lpstr>Important Points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Juan Ponce DeLeon  &amp; The Fountain of Youth </dc:title>
  <dc:creator>Andrew Garbisch</dc:creator>
  <cp:lastModifiedBy>Andrew Garbisch</cp:lastModifiedBy>
  <cp:revision>15</cp:revision>
  <dcterms:created xsi:type="dcterms:W3CDTF">2013-07-23T13:40:35Z</dcterms:created>
  <dcterms:modified xsi:type="dcterms:W3CDTF">2013-07-23T13:45:33Z</dcterms:modified>
</cp:coreProperties>
</file>