
<file path=[Content_Types].xml><?xml version="1.0" encoding="utf-8"?>
<Types xmlns="http://schemas.openxmlformats.org/package/2006/content-types">
  <Override PartName="/ppt/slides/slide18.xml" ContentType="application/vnd.openxmlformats-officedocument.presentationml.slide+xml"/>
  <Override PartName="/ppt/slides/slide9.xml" ContentType="application/vnd.openxmlformats-officedocument.presentationml.slide+xml"/>
  <Override PartName="/ppt/slides/slide14.xml" ContentType="application/vnd.openxmlformats-officedocument.presentationml.slide+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s/slide5.xml" ContentType="application/vnd.openxmlformats-officedocument.presentationml.slide+xml"/>
  <Default Extension="rels" ContentType="application/vnd.openxmlformats-package.relationships+xml"/>
  <Override PartName="/ppt/slides/slide10.xml" ContentType="application/vnd.openxmlformats-officedocument.presentationml.slide+xml"/>
  <Override PartName="/ppt/slideLayouts/slideLayout5.xml" ContentType="application/vnd.openxmlformats-officedocument.presentationml.slideLayout+xml"/>
  <Default Extension="jpeg" ContentType="image/jpeg"/>
  <Override PartName="/ppt/slides/slide1.xml" ContentType="application/vnd.openxmlformats-officedocument.presentationml.slide+xml"/>
  <Override PartName="/ppt/slides/slide26.xml" ContentType="application/vnd.openxmlformats-officedocument.presentationml.slide+xml"/>
  <Override PartName="/ppt/slides/slide34.xml" ContentType="application/vnd.openxmlformats-officedocument.presentationml.slide+xml"/>
  <Override PartName="/docProps/app.xml" ContentType="application/vnd.openxmlformats-officedocument.extended-properties+xml"/>
  <Override PartName="/ppt/slideLayouts/slideLayout1.xml" ContentType="application/vnd.openxmlformats-officedocument.presentationml.slideLayout+xml"/>
  <Override PartName="/ppt/slides/slide22.xml" ContentType="application/vnd.openxmlformats-officedocument.presentationml.slide+xml"/>
  <Override PartName="/ppt/slides/slide30.xml" ContentType="application/vnd.openxmlformats-officedocument.presentationml.slide+xml"/>
  <Default Extension="xml" ContentType="application/xml"/>
  <Override PartName="/ppt/slides/slide19.xml" ContentType="application/vnd.openxmlformats-officedocument.presentationml.slide+xml"/>
  <Override PartName="/ppt/tableStyles.xml" ContentType="application/vnd.openxmlformats-officedocument.presentationml.tableStyles+xml"/>
  <Override PartName="/ppt/slides/slide15.xml" ContentType="application/vnd.openxmlformats-officedocument.presentationml.slide+xml"/>
  <Override PartName="/ppt/slides/slide6.xml" ContentType="application/vnd.openxmlformats-officedocument.presentationml.slide+xml"/>
  <Override PartName="/docProps/core.xml" ContentType="application/vnd.openxmlformats-package.core-properties+xml"/>
  <Override PartName="/ppt/slides/slide11.xml" ContentType="application/vnd.openxmlformats-officedocument.presentationml.slide+xml"/>
  <Override PartName="/ppt/slideLayouts/slideLayout6.xml" ContentType="application/vnd.openxmlformats-officedocument.presentationml.slideLayout+xml"/>
  <Override PartName="/ppt/slides/slide27.xml" ContentType="application/vnd.openxmlformats-officedocument.presentationml.slide+xml"/>
  <Override PartName="/ppt/slides/slide35.xml" ContentType="application/vnd.openxmlformats-officedocument.presentationml.slide+xml"/>
  <Override PartName="/ppt/slides/slide2.xml" ContentType="application/vnd.openxmlformats-officedocument.presentationml.slide+xml"/>
  <Override PartName="/ppt/slideLayouts/slideLayout2.xml" ContentType="application/vnd.openxmlformats-officedocument.presentationml.slideLayout+xml"/>
  <Override PartName="/ppt/slides/slide23.xml" ContentType="application/vnd.openxmlformats-officedocument.presentationml.slide+xml"/>
  <Override PartName="/ppt/slides/slide31.xml" ContentType="application/vnd.openxmlformats-officedocument.presentationml.slide+xml"/>
  <Override PartName="/ppt/slides/slide16.xml" ContentType="application/vnd.openxmlformats-officedocument.presentationml.slide+xml"/>
  <Override PartName="/ppt/slides/slide7.xml" ContentType="application/vnd.openxmlformats-officedocument.presentationml.slide+xml"/>
  <Override PartName="/ppt/presentation.xml" ContentType="application/vnd.openxmlformats-officedocument.presentationml.presentation.main+xml"/>
  <Override PartName="/ppt/slides/slide12.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28.xml" ContentType="application/vnd.openxmlformats-officedocument.presentationml.slide+xml"/>
  <Override PartName="/ppt/slides/slide36.xml" ContentType="application/vnd.openxmlformats-officedocument.presentationml.slide+xml"/>
  <Override PartName="/ppt/slideLayouts/slideLayout3.xml" ContentType="application/vnd.openxmlformats-officedocument.presentationml.slideLayout+xml"/>
  <Override PartName="/ppt/slides/slide24.xml" ContentType="application/vnd.openxmlformats-officedocument.presentationml.slide+xml"/>
  <Override PartName="/ppt/slides/slide32.xml" ContentType="application/vnd.openxmlformats-officedocument.presentationml.slide+xml"/>
  <Override PartName="/ppt/slides/slide20.xml" ContentType="application/vnd.openxmlformats-officedocument.presentationml.slide+xml"/>
  <Override PartName="/ppt/slides/slide1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slides/slide13.xml" ContentType="application/vnd.openxmlformats-officedocument.presentationml.slide+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s/slide4.xml" ContentType="application/vnd.openxmlformats-officedocument.presentationml.slide+xml"/>
  <Override PartName="/ppt/slides/slide37.xml" ContentType="application/vnd.openxmlformats-officedocument.presentationml.slide+xml"/>
  <Override PartName="/ppt/slides/slide29.xml" ContentType="application/vnd.openxmlformats-officedocument.presentationml.slide+xml"/>
  <Override PartName="/ppt/slideLayouts/slideLayout4.xml" ContentType="application/vnd.openxmlformats-officedocument.presentationml.slideLayout+xml"/>
  <Override PartName="/ppt/slides/slide25.xml" ContentType="application/vnd.openxmlformats-officedocument.presentationml.slide+xml"/>
  <Override PartName="/ppt/slides/slide33.xml" ContentType="application/vnd.openxmlformats-officedocument.presentationml.slide+xml"/>
  <Override PartName="/ppt/slideMasters/slideMaster1.xml" ContentType="application/vnd.openxmlformats-officedocument.presentationml.slideMaster+xml"/>
  <Override PartName="/ppt/theme/theme1.xml" ContentType="application/vnd.openxmlformats-officedocument.theme+xml"/>
  <Override PartName="/ppt/slides/slide21.xml" ContentType="application/vnd.openxmlformats-officedocument.presentationml.slide+xml"/>
  <Default Extension="bin" ContentType="application/vnd.openxmlformats-officedocument.presentationml.printerSettings"/>
  <Override PartName="/ppt/viewProps.xml" ContentType="application/vnd.openxmlformats-officedocument.presentationml.viewPro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8" r:id="rId1"/>
  </p:sldMasterIdLst>
  <p:sldIdLst>
    <p:sldId id="256" r:id="rId2"/>
    <p:sldId id="257" r:id="rId3"/>
    <p:sldId id="258" r:id="rId4"/>
    <p:sldId id="259" r:id="rId5"/>
    <p:sldId id="261" r:id="rId6"/>
    <p:sldId id="262" r:id="rId7"/>
    <p:sldId id="263" r:id="rId8"/>
    <p:sldId id="264" r:id="rId9"/>
    <p:sldId id="265" r:id="rId10"/>
    <p:sldId id="266" r:id="rId11"/>
    <p:sldId id="288" r:id="rId12"/>
    <p:sldId id="267" r:id="rId13"/>
    <p:sldId id="289" r:id="rId14"/>
    <p:sldId id="269" r:id="rId15"/>
    <p:sldId id="270" r:id="rId16"/>
    <p:sldId id="283" r:id="rId17"/>
    <p:sldId id="271" r:id="rId18"/>
    <p:sldId id="279" r:id="rId19"/>
    <p:sldId id="272" r:id="rId20"/>
    <p:sldId id="280" r:id="rId21"/>
    <p:sldId id="290" r:id="rId22"/>
    <p:sldId id="268" r:id="rId23"/>
    <p:sldId id="273" r:id="rId24"/>
    <p:sldId id="274" r:id="rId25"/>
    <p:sldId id="275" r:id="rId26"/>
    <p:sldId id="292" r:id="rId27"/>
    <p:sldId id="276" r:id="rId28"/>
    <p:sldId id="291" r:id="rId29"/>
    <p:sldId id="277" r:id="rId30"/>
    <p:sldId id="278" r:id="rId31"/>
    <p:sldId id="260" r:id="rId32"/>
    <p:sldId id="284" r:id="rId33"/>
    <p:sldId id="285" r:id="rId34"/>
    <p:sldId id="286" r:id="rId35"/>
    <p:sldId id="287" r:id="rId36"/>
    <p:sldId id="282" r:id="rId37"/>
    <p:sldId id="281" r:id="rId3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lrMru>
    <a:srgbClr val="F329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94660"/>
  </p:normalViewPr>
  <p:slideViewPr>
    <p:cSldViewPr snapToGrid="0" snapToObjects="1">
      <p:cViewPr varScale="1">
        <p:scale>
          <a:sx n="75" d="100"/>
          <a:sy n="75" d="100"/>
        </p:scale>
        <p:origin x="-130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printerSettings" Target="printerSettings/printerSettings1.bin"/><Relationship Id="rId40" Type="http://schemas.openxmlformats.org/officeDocument/2006/relationships/presProps" Target="presProps.xml"/><Relationship Id="rId41" Type="http://schemas.openxmlformats.org/officeDocument/2006/relationships/viewProps" Target="viewProps.xml"/><Relationship Id="rId42" Type="http://schemas.openxmlformats.org/officeDocument/2006/relationships/theme" Target="theme/theme1.xml"/><Relationship Id="rId43"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C8D942D-F66C-9345-ABCC-1BD8AE6274FD}" type="datetimeFigureOut">
              <a:rPr lang="en-US" smtClean="0"/>
              <a:pPr/>
              <a:t>2/8/14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A6D7FB-D3D6-D749-A4FF-4E7D6843EE79}" type="slidenum">
              <a:rPr lang="en-US" smtClean="0"/>
              <a:pPr/>
              <a:t>‹#›</a:t>
            </a:fld>
            <a:endParaRPr lang="en-US"/>
          </a:p>
        </p:txBody>
      </p:sp>
    </p:spTree>
  </p:cSld>
  <p:clrMapOvr>
    <a:masterClrMapping/>
  </p:clrMapOvr>
  <p:transition spd="slow">
    <p:random/>
  </p:transition>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C8D942D-F66C-9345-ABCC-1BD8AE6274FD}" type="datetimeFigureOut">
              <a:rPr lang="en-US" smtClean="0"/>
              <a:pPr/>
              <a:t>2/8/14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A6D7FB-D3D6-D749-A4FF-4E7D6843EE79}" type="slidenum">
              <a:rPr lang="en-US" smtClean="0"/>
              <a:pPr/>
              <a:t>‹#›</a:t>
            </a:fld>
            <a:endParaRPr lang="en-US"/>
          </a:p>
        </p:txBody>
      </p:sp>
    </p:spTree>
  </p:cSld>
  <p:clrMapOvr>
    <a:masterClrMapping/>
  </p:clrMapOvr>
  <p:transition spd="slow">
    <p:random/>
  </p:transition>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C8D942D-F66C-9345-ABCC-1BD8AE6274FD}" type="datetimeFigureOut">
              <a:rPr lang="en-US" smtClean="0"/>
              <a:pPr/>
              <a:t>2/8/14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A6D7FB-D3D6-D749-A4FF-4E7D6843EE79}" type="slidenum">
              <a:rPr lang="en-US" smtClean="0"/>
              <a:pPr/>
              <a:t>‹#›</a:t>
            </a:fld>
            <a:endParaRPr lang="en-US"/>
          </a:p>
        </p:txBody>
      </p:sp>
    </p:spTree>
  </p:cSld>
  <p:clrMapOvr>
    <a:masterClrMapping/>
  </p:clrMapOvr>
  <p:transition spd="slow">
    <p:random/>
  </p:transition>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C8D942D-F66C-9345-ABCC-1BD8AE6274FD}" type="datetimeFigureOut">
              <a:rPr lang="en-US" smtClean="0"/>
              <a:pPr/>
              <a:t>2/8/14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A6D7FB-D3D6-D749-A4FF-4E7D6843EE79}" type="slidenum">
              <a:rPr lang="en-US" smtClean="0"/>
              <a:pPr/>
              <a:t>‹#›</a:t>
            </a:fld>
            <a:endParaRPr lang="en-US"/>
          </a:p>
        </p:txBody>
      </p:sp>
    </p:spTree>
  </p:cSld>
  <p:clrMapOvr>
    <a:masterClrMapping/>
  </p:clrMapOvr>
  <p:transition spd="slow">
    <p:random/>
  </p:transition>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C8D942D-F66C-9345-ABCC-1BD8AE6274FD}" type="datetimeFigureOut">
              <a:rPr lang="en-US" smtClean="0"/>
              <a:pPr/>
              <a:t>2/8/14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A6D7FB-D3D6-D749-A4FF-4E7D6843EE79}" type="slidenum">
              <a:rPr lang="en-US" smtClean="0"/>
              <a:pPr/>
              <a:t>‹#›</a:t>
            </a:fld>
            <a:endParaRPr lang="en-US"/>
          </a:p>
        </p:txBody>
      </p:sp>
    </p:spTree>
  </p:cSld>
  <p:clrMapOvr>
    <a:masterClrMapping/>
  </p:clrMapOvr>
  <p:transition spd="slow">
    <p:random/>
  </p:transition>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C8D942D-F66C-9345-ABCC-1BD8AE6274FD}" type="datetimeFigureOut">
              <a:rPr lang="en-US" smtClean="0"/>
              <a:pPr/>
              <a:t>2/8/14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A6D7FB-D3D6-D749-A4FF-4E7D6843EE79}" type="slidenum">
              <a:rPr lang="en-US" smtClean="0"/>
              <a:pPr/>
              <a:t>‹#›</a:t>
            </a:fld>
            <a:endParaRPr lang="en-US"/>
          </a:p>
        </p:txBody>
      </p:sp>
    </p:spTree>
  </p:cSld>
  <p:clrMapOvr>
    <a:masterClrMapping/>
  </p:clrMapOvr>
  <p:transition spd="slow">
    <p:random/>
  </p:transition>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C8D942D-F66C-9345-ABCC-1BD8AE6274FD}" type="datetimeFigureOut">
              <a:rPr lang="en-US" smtClean="0"/>
              <a:pPr/>
              <a:t>2/8/14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6A6D7FB-D3D6-D749-A4FF-4E7D6843EE79}" type="slidenum">
              <a:rPr lang="en-US" smtClean="0"/>
              <a:pPr/>
              <a:t>‹#›</a:t>
            </a:fld>
            <a:endParaRPr lang="en-US"/>
          </a:p>
        </p:txBody>
      </p:sp>
    </p:spTree>
  </p:cSld>
  <p:clrMapOvr>
    <a:masterClrMapping/>
  </p:clrMapOvr>
  <p:transition spd="slow">
    <p:random/>
  </p:transition>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C8D942D-F66C-9345-ABCC-1BD8AE6274FD}" type="datetimeFigureOut">
              <a:rPr lang="en-US" smtClean="0"/>
              <a:pPr/>
              <a:t>2/8/14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6A6D7FB-D3D6-D749-A4FF-4E7D6843EE79}" type="slidenum">
              <a:rPr lang="en-US" smtClean="0"/>
              <a:pPr/>
              <a:t>‹#›</a:t>
            </a:fld>
            <a:endParaRPr lang="en-US"/>
          </a:p>
        </p:txBody>
      </p:sp>
    </p:spTree>
  </p:cSld>
  <p:clrMapOvr>
    <a:masterClrMapping/>
  </p:clrMapOvr>
  <p:transition spd="slow">
    <p:random/>
  </p:transition>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C8D942D-F66C-9345-ABCC-1BD8AE6274FD}" type="datetimeFigureOut">
              <a:rPr lang="en-US" smtClean="0"/>
              <a:pPr/>
              <a:t>2/8/14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6A6D7FB-D3D6-D749-A4FF-4E7D6843EE79}" type="slidenum">
              <a:rPr lang="en-US" smtClean="0"/>
              <a:pPr/>
              <a:t>‹#›</a:t>
            </a:fld>
            <a:endParaRPr lang="en-US"/>
          </a:p>
        </p:txBody>
      </p:sp>
    </p:spTree>
  </p:cSld>
  <p:clrMapOvr>
    <a:masterClrMapping/>
  </p:clrMapOvr>
  <p:transition spd="slow">
    <p:random/>
  </p:transition>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C8D942D-F66C-9345-ABCC-1BD8AE6274FD}" type="datetimeFigureOut">
              <a:rPr lang="en-US" smtClean="0"/>
              <a:pPr/>
              <a:t>2/8/14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A6D7FB-D3D6-D749-A4FF-4E7D6843EE79}" type="slidenum">
              <a:rPr lang="en-US" smtClean="0"/>
              <a:pPr/>
              <a:t>‹#›</a:t>
            </a:fld>
            <a:endParaRPr lang="en-US"/>
          </a:p>
        </p:txBody>
      </p:sp>
    </p:spTree>
  </p:cSld>
  <p:clrMapOvr>
    <a:masterClrMapping/>
  </p:clrMapOvr>
  <p:transition spd="slow">
    <p:random/>
  </p:transition>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C8D942D-F66C-9345-ABCC-1BD8AE6274FD}" type="datetimeFigureOut">
              <a:rPr lang="en-US" smtClean="0"/>
              <a:pPr/>
              <a:t>2/8/14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A6D7FB-D3D6-D749-A4FF-4E7D6843EE79}" type="slidenum">
              <a:rPr lang="en-US" smtClean="0"/>
              <a:pPr/>
              <a:t>‹#›</a:t>
            </a:fld>
            <a:endParaRPr lang="en-US"/>
          </a:p>
        </p:txBody>
      </p:sp>
    </p:spTree>
  </p:cSld>
  <p:clrMapOvr>
    <a:masterClrMapping/>
  </p:clrMapOvr>
  <p:transition spd="slow">
    <p:random/>
  </p:transition>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shadeToTitle="1">
        <a:gradFill flip="none" rotWithShape="1">
          <a:gsLst>
            <a:gs pos="0">
              <a:srgbClr val="F329FF"/>
            </a:gs>
            <a:gs pos="100000">
              <a:srgbClr val="FFFFFF"/>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C8D942D-F66C-9345-ABCC-1BD8AE6274FD}" type="datetimeFigureOut">
              <a:rPr lang="en-US" smtClean="0"/>
              <a:pPr/>
              <a:t>2/8/14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6A6D7FB-D3D6-D749-A4FF-4E7D6843EE7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random/>
  </p:transition>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5.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hyperlink" Target="http://www.youtube.com/watch?v=szxPar0BcMo"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6.jpe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hyperlink" Target="http://www.history.com/shows/mankind-the-story-of-all-of-us/videos/mankind-the-story-of-all-of-us-gunpowder-to-guns"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hyperlink" Target="http://www.history.com/shows/mankind-the-story-of-all-of-us/videos/taming-the-horse?m=518971d79ac04"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7.jpe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8.jpe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9.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10.jpe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11.jpe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12.jpe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13.jpe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13.jpe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hyperlink" Target="http://www.youtube.com/watch?v=EXu3q5mySPw" TargetMode="Externa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14.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15.jpeg"/></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6.jpeg"/><Relationship Id="rId3" Type="http://schemas.openxmlformats.org/officeDocument/2006/relationships/hyperlink" Target="http://www.youtube.com/watch?v=EXu3q5mySPw" TargetMode="Externa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2.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2.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3.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hyperlink" Target="http://www.history.com/shows/mankind-the-story-of-all-of-us/videos/mankind-the-story-of-all-of-us-genghis-khan?m=5189719baf036&amp;s=All&amp;f=1&amp;free=false"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shadeToTitle="1">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0"/>
            <a:ext cx="7772400" cy="1470025"/>
          </a:xfrm>
        </p:spPr>
        <p:txBody>
          <a:bodyPr>
            <a:normAutofit/>
          </a:bodyPr>
          <a:lstStyle/>
          <a:p>
            <a:r>
              <a:rPr lang="en-US" sz="6600" dirty="0" smtClean="0">
                <a:solidFill>
                  <a:srgbClr val="FF0000"/>
                </a:solidFill>
              </a:rPr>
              <a:t>The Mongols</a:t>
            </a:r>
            <a:endParaRPr lang="en-US" sz="6600" dirty="0">
              <a:solidFill>
                <a:srgbClr val="FF0000"/>
              </a:solidFill>
            </a:endParaRPr>
          </a:p>
        </p:txBody>
      </p:sp>
      <p:sp>
        <p:nvSpPr>
          <p:cNvPr id="5" name="Subtitle 4"/>
          <p:cNvSpPr>
            <a:spLocks noGrp="1"/>
          </p:cNvSpPr>
          <p:nvPr>
            <p:ph type="subTitle" idx="1"/>
          </p:nvPr>
        </p:nvSpPr>
        <p:spPr>
          <a:xfrm>
            <a:off x="1371600" y="4762500"/>
            <a:ext cx="6400800" cy="1752600"/>
          </a:xfrm>
        </p:spPr>
        <p:txBody>
          <a:bodyPr>
            <a:normAutofit/>
          </a:bodyPr>
          <a:lstStyle/>
          <a:p>
            <a:r>
              <a:rPr lang="en-US" sz="5400" dirty="0" smtClean="0">
                <a:solidFill>
                  <a:srgbClr val="FFFF00"/>
                </a:solidFill>
              </a:rPr>
              <a:t>1206-1368 A.D</a:t>
            </a:r>
            <a:r>
              <a:rPr lang="en-US" sz="5400" dirty="0" smtClean="0"/>
              <a:t>.</a:t>
            </a:r>
            <a:endParaRPr lang="en-US" sz="5400" dirty="0"/>
          </a:p>
        </p:txBody>
      </p:sp>
    </p:spTree>
  </p:cSld>
  <p:clrMapOvr>
    <a:masterClrMapping/>
  </p:clrMapOvr>
  <p:transition spd="slow">
    <p:random/>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Great Kahn </a:t>
            </a:r>
            <a:endParaRPr lang="en-US" dirty="0"/>
          </a:p>
        </p:txBody>
      </p:sp>
      <p:sp>
        <p:nvSpPr>
          <p:cNvPr id="3" name="Content Placeholder 2"/>
          <p:cNvSpPr>
            <a:spLocks noGrp="1"/>
          </p:cNvSpPr>
          <p:nvPr>
            <p:ph sz="half" idx="1"/>
          </p:nvPr>
        </p:nvSpPr>
        <p:spPr/>
        <p:txBody>
          <a:bodyPr>
            <a:normAutofit fontScale="70000" lnSpcReduction="20000"/>
          </a:bodyPr>
          <a:lstStyle/>
          <a:p>
            <a:r>
              <a:rPr lang="en-US" dirty="0" smtClean="0"/>
              <a:t>In 1206 Genghis Kahn becomes the Great Kahn or (King)</a:t>
            </a:r>
          </a:p>
          <a:p>
            <a:endParaRPr lang="en-US" dirty="0" smtClean="0"/>
          </a:p>
          <a:p>
            <a:r>
              <a:rPr lang="en-US" dirty="0" smtClean="0"/>
              <a:t>He was voted on by his clansmen </a:t>
            </a:r>
          </a:p>
          <a:p>
            <a:endParaRPr lang="en-US" dirty="0" smtClean="0"/>
          </a:p>
          <a:p>
            <a:r>
              <a:rPr lang="en-US" dirty="0" smtClean="0"/>
              <a:t>Genghis called a council to meet</a:t>
            </a:r>
          </a:p>
          <a:p>
            <a:endParaRPr lang="en-US" dirty="0" smtClean="0"/>
          </a:p>
          <a:p>
            <a:r>
              <a:rPr lang="en-US" dirty="0" smtClean="0"/>
              <a:t>If you wanted Genghis to be the Kahn you would show up on your horse if you didn’t you didn’t show up</a:t>
            </a:r>
          </a:p>
          <a:p>
            <a:endParaRPr lang="en-US" dirty="0" smtClean="0"/>
          </a:p>
          <a:p>
            <a:r>
              <a:rPr lang="en-US" dirty="0" smtClean="0"/>
              <a:t>Genghis Kahn UNITES all Mongol Tribes</a:t>
            </a:r>
            <a:endParaRPr lang="en-US" dirty="0"/>
          </a:p>
        </p:txBody>
      </p:sp>
      <p:pic>
        <p:nvPicPr>
          <p:cNvPr id="5" name="Content Placeholder 4" descr="a.jpg"/>
          <p:cNvPicPr>
            <a:picLocks noGrp="1" noChangeAspect="1"/>
          </p:cNvPicPr>
          <p:nvPr>
            <p:ph sz="half" idx="2"/>
          </p:nvPr>
        </p:nvPicPr>
        <p:blipFill>
          <a:blip r:embed="rId2"/>
          <a:srcRect t="-15193" b="-15193"/>
          <a:stretch>
            <a:fillRect/>
          </a:stretch>
        </p:blipFill>
        <p:spPr/>
      </p:pic>
    </p:spTree>
  </p:cSld>
  <p:clrMapOvr>
    <a:masterClrMapping/>
  </p:clrMapOvr>
  <p:transition spd="slow">
    <p:random/>
  </p:transition>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Essential Questions</a:t>
            </a:r>
            <a:endParaRPr lang="en-US" dirty="0"/>
          </a:p>
        </p:txBody>
      </p:sp>
      <p:sp>
        <p:nvSpPr>
          <p:cNvPr id="6" name="Content Placeholder 5"/>
          <p:cNvSpPr>
            <a:spLocks noGrp="1"/>
          </p:cNvSpPr>
          <p:nvPr>
            <p:ph idx="1"/>
          </p:nvPr>
        </p:nvSpPr>
        <p:spPr/>
        <p:txBody>
          <a:bodyPr/>
          <a:lstStyle/>
          <a:p>
            <a:r>
              <a:rPr lang="en-US" dirty="0" smtClean="0"/>
              <a:t>Get with a partner and answer….</a:t>
            </a:r>
          </a:p>
          <a:p>
            <a:endParaRPr lang="en-US" dirty="0" smtClean="0"/>
          </a:p>
          <a:p>
            <a:r>
              <a:rPr lang="en-US" dirty="0" smtClean="0"/>
              <a:t>How did the Mongol key historical figure Genghis Kahn transform (change) the Mongols?</a:t>
            </a:r>
          </a:p>
          <a:p>
            <a:endParaRPr lang="en-US" dirty="0"/>
          </a:p>
        </p:txBody>
      </p:sp>
    </p:spTree>
  </p:cSld>
  <p:clrMapOvr>
    <a:masterClrMapping/>
  </p:clrMapOvr>
  <p:transition spd="slow">
    <p:random/>
  </p:transition>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Expanding the Empire</a:t>
            </a:r>
            <a:endParaRPr lang="en-US" dirty="0"/>
          </a:p>
        </p:txBody>
      </p:sp>
      <p:sp>
        <p:nvSpPr>
          <p:cNvPr id="3" name="Content Placeholder 2"/>
          <p:cNvSpPr>
            <a:spLocks noGrp="1"/>
          </p:cNvSpPr>
          <p:nvPr>
            <p:ph sz="half" idx="1"/>
          </p:nvPr>
        </p:nvSpPr>
        <p:spPr/>
        <p:txBody>
          <a:bodyPr>
            <a:normAutofit fontScale="77500" lnSpcReduction="20000"/>
          </a:bodyPr>
          <a:lstStyle/>
          <a:p>
            <a:r>
              <a:rPr lang="en-US" dirty="0" smtClean="0"/>
              <a:t>From the time he became Great Kahn in 1206 to the time he died 1227 Genghis Kahn expanded the Mongol Empire from Mongolia all the way to the Caspian Sea</a:t>
            </a:r>
          </a:p>
          <a:p>
            <a:endParaRPr lang="en-US" dirty="0" smtClean="0"/>
          </a:p>
          <a:p>
            <a:r>
              <a:rPr lang="en-US" dirty="0" smtClean="0"/>
              <a:t>He INVADES &amp; CONQUORS over 4.5 million square miles of territory </a:t>
            </a:r>
          </a:p>
          <a:p>
            <a:endParaRPr lang="en-US" dirty="0" smtClean="0"/>
          </a:p>
          <a:p>
            <a:r>
              <a:rPr lang="en-US" dirty="0" smtClean="0"/>
              <a:t>Even conquers the Persians</a:t>
            </a:r>
          </a:p>
          <a:p>
            <a:endParaRPr lang="en-US" dirty="0" smtClean="0"/>
          </a:p>
          <a:p>
            <a:r>
              <a:rPr lang="en-US" dirty="0" smtClean="0"/>
              <a:t>Wow!!!</a:t>
            </a:r>
            <a:endParaRPr lang="en-US" dirty="0"/>
          </a:p>
        </p:txBody>
      </p:sp>
      <p:sp>
        <p:nvSpPr>
          <p:cNvPr id="4" name="Content Placeholder 3"/>
          <p:cNvSpPr>
            <a:spLocks noGrp="1"/>
          </p:cNvSpPr>
          <p:nvPr>
            <p:ph sz="half" idx="2"/>
          </p:nvPr>
        </p:nvSpPr>
        <p:spPr/>
        <p:txBody>
          <a:bodyPr>
            <a:normAutofit fontScale="77500" lnSpcReduction="20000"/>
          </a:bodyPr>
          <a:lstStyle/>
          <a:p>
            <a:r>
              <a:rPr lang="en-US" dirty="0" smtClean="0">
                <a:hlinkClick r:id="rId2"/>
              </a:rPr>
              <a:t>http://www.youtube.com/watch?v=szxPar0BcMo</a:t>
            </a:r>
            <a:r>
              <a:rPr lang="en-US" dirty="0" smtClean="0"/>
              <a:t> </a:t>
            </a:r>
          </a:p>
          <a:p>
            <a:endParaRPr lang="en-US" dirty="0" smtClean="0"/>
          </a:p>
          <a:p>
            <a:r>
              <a:rPr lang="en-US" dirty="0" smtClean="0"/>
              <a:t>3:55-4:07</a:t>
            </a:r>
            <a:endParaRPr lang="en-US" dirty="0"/>
          </a:p>
        </p:txBody>
      </p:sp>
    </p:spTree>
  </p:cSld>
  <p:clrMapOvr>
    <a:masterClrMapping/>
  </p:clrMapOvr>
  <p:transition spd="slow">
    <p:random/>
  </p:transition>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Essential Questions</a:t>
            </a:r>
            <a:endParaRPr lang="en-US" dirty="0"/>
          </a:p>
        </p:txBody>
      </p:sp>
      <p:sp>
        <p:nvSpPr>
          <p:cNvPr id="6" name="Content Placeholder 5"/>
          <p:cNvSpPr>
            <a:spLocks noGrp="1"/>
          </p:cNvSpPr>
          <p:nvPr>
            <p:ph idx="1"/>
          </p:nvPr>
        </p:nvSpPr>
        <p:spPr/>
        <p:txBody>
          <a:bodyPr/>
          <a:lstStyle/>
          <a:p>
            <a:r>
              <a:rPr lang="en-US" dirty="0" smtClean="0"/>
              <a:t>Get with a partner and answer….</a:t>
            </a:r>
          </a:p>
          <a:p>
            <a:endParaRPr lang="en-US" dirty="0" smtClean="0"/>
          </a:p>
          <a:p>
            <a:r>
              <a:rPr lang="en-US" dirty="0" smtClean="0"/>
              <a:t>How did invasions, conquests, &amp; migrations affect the Mongol people &amp; their enemies?</a:t>
            </a:r>
          </a:p>
          <a:p>
            <a:endParaRPr lang="en-US" dirty="0" smtClean="0"/>
          </a:p>
          <a:p>
            <a:r>
              <a:rPr lang="en-US" dirty="0" smtClean="0"/>
              <a:t>What FACTORS caused the Mongols to move?</a:t>
            </a:r>
          </a:p>
          <a:p>
            <a:endParaRPr lang="en-US" dirty="0" smtClean="0"/>
          </a:p>
          <a:p>
            <a:endParaRPr lang="en-US" dirty="0"/>
          </a:p>
          <a:p>
            <a:endParaRPr lang="en-US" dirty="0" smtClean="0"/>
          </a:p>
          <a:p>
            <a:endParaRPr lang="en-US" dirty="0"/>
          </a:p>
        </p:txBody>
      </p:sp>
    </p:spTree>
  </p:cSld>
  <p:clrMapOvr>
    <a:masterClrMapping/>
  </p:clrMapOvr>
  <p:transition spd="slow">
    <p:random/>
  </p:transition>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did they Expand so Fast</a:t>
            </a:r>
            <a:endParaRPr lang="en-US" dirty="0"/>
          </a:p>
        </p:txBody>
      </p:sp>
      <p:sp>
        <p:nvSpPr>
          <p:cNvPr id="3" name="Content Placeholder 2"/>
          <p:cNvSpPr>
            <a:spLocks noGrp="1"/>
          </p:cNvSpPr>
          <p:nvPr>
            <p:ph sz="half" idx="1"/>
          </p:nvPr>
        </p:nvSpPr>
        <p:spPr/>
        <p:txBody>
          <a:bodyPr/>
          <a:lstStyle/>
          <a:p>
            <a:r>
              <a:rPr lang="en-US" dirty="0" smtClean="0"/>
              <a:t>Mongol Empire expanded from Mongolia all the way to the Caspian Sea in less than 20 years</a:t>
            </a:r>
          </a:p>
          <a:p>
            <a:endParaRPr lang="en-US" dirty="0" smtClean="0"/>
          </a:p>
          <a:p>
            <a:r>
              <a:rPr lang="en-US" dirty="0" smtClean="0"/>
              <a:t>That’s FAST</a:t>
            </a:r>
          </a:p>
          <a:p>
            <a:endParaRPr lang="en-US" dirty="0" smtClean="0"/>
          </a:p>
          <a:p>
            <a:r>
              <a:rPr lang="en-US" dirty="0" smtClean="0"/>
              <a:t>How did they do that?</a:t>
            </a:r>
          </a:p>
          <a:p>
            <a:endParaRPr lang="en-US" dirty="0"/>
          </a:p>
        </p:txBody>
      </p:sp>
      <p:pic>
        <p:nvPicPr>
          <p:cNvPr id="5" name="Content Placeholder 4" descr="a.jpg"/>
          <p:cNvPicPr>
            <a:picLocks noGrp="1" noChangeAspect="1"/>
          </p:cNvPicPr>
          <p:nvPr>
            <p:ph sz="half" idx="2"/>
          </p:nvPr>
        </p:nvPicPr>
        <p:blipFill>
          <a:blip r:embed="rId2"/>
          <a:srcRect t="-27450" b="-27450"/>
          <a:stretch>
            <a:fillRect/>
          </a:stretch>
        </p:blipFill>
        <p:spPr/>
      </p:pic>
    </p:spTree>
  </p:cSld>
  <p:clrMapOvr>
    <a:masterClrMapping/>
  </p:clrMapOvr>
  <p:transition spd="slow">
    <p:random/>
  </p:transition>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Interrogation/Gun Powder</a:t>
            </a:r>
            <a:endParaRPr lang="en-US" dirty="0"/>
          </a:p>
        </p:txBody>
      </p:sp>
      <p:sp>
        <p:nvSpPr>
          <p:cNvPr id="3" name="Content Placeholder 2"/>
          <p:cNvSpPr>
            <a:spLocks noGrp="1"/>
          </p:cNvSpPr>
          <p:nvPr>
            <p:ph sz="half" idx="1"/>
          </p:nvPr>
        </p:nvSpPr>
        <p:spPr/>
        <p:txBody>
          <a:bodyPr>
            <a:normAutofit fontScale="70000" lnSpcReduction="20000"/>
          </a:bodyPr>
          <a:lstStyle/>
          <a:p>
            <a:r>
              <a:rPr lang="en-US" dirty="0" smtClean="0"/>
              <a:t>The Mongols had two huge advantages that nobody else had</a:t>
            </a:r>
          </a:p>
          <a:p>
            <a:pPr lvl="1"/>
            <a:r>
              <a:rPr lang="en-US" dirty="0" smtClean="0"/>
              <a:t>Horse </a:t>
            </a:r>
          </a:p>
          <a:p>
            <a:pPr lvl="1"/>
            <a:r>
              <a:rPr lang="en-US" dirty="0" smtClean="0"/>
              <a:t>Interrogation</a:t>
            </a:r>
          </a:p>
          <a:p>
            <a:pPr lvl="1"/>
            <a:r>
              <a:rPr lang="en-US" dirty="0" smtClean="0"/>
              <a:t>Brutality  </a:t>
            </a:r>
          </a:p>
          <a:p>
            <a:pPr lvl="1"/>
            <a:r>
              <a:rPr lang="en-US" dirty="0" smtClean="0"/>
              <a:t>Gun Powder</a:t>
            </a:r>
          </a:p>
          <a:p>
            <a:pPr lvl="1"/>
            <a:r>
              <a:rPr lang="en-US" dirty="0" smtClean="0"/>
              <a:t>Bubonic Plague</a:t>
            </a:r>
          </a:p>
          <a:p>
            <a:endParaRPr lang="en-US" dirty="0" smtClean="0"/>
          </a:p>
          <a:p>
            <a:r>
              <a:rPr lang="en-US" dirty="0" smtClean="0"/>
              <a:t>They INTEROGATED their enemies to find out what battle tactics to use &amp; how many men their enemies had</a:t>
            </a:r>
          </a:p>
          <a:p>
            <a:endParaRPr lang="en-US" dirty="0" smtClean="0"/>
          </a:p>
          <a:p>
            <a:r>
              <a:rPr lang="en-US" dirty="0" smtClean="0"/>
              <a:t>Gun Powder was the ultimate scare tactic</a:t>
            </a:r>
            <a:endParaRPr lang="en-US" dirty="0"/>
          </a:p>
        </p:txBody>
      </p:sp>
      <p:sp>
        <p:nvSpPr>
          <p:cNvPr id="4" name="Content Placeholder 3"/>
          <p:cNvSpPr>
            <a:spLocks noGrp="1"/>
          </p:cNvSpPr>
          <p:nvPr>
            <p:ph sz="half" idx="2"/>
          </p:nvPr>
        </p:nvSpPr>
        <p:spPr/>
        <p:txBody>
          <a:bodyPr>
            <a:normAutofit fontScale="70000" lnSpcReduction="20000"/>
          </a:bodyPr>
          <a:lstStyle/>
          <a:p>
            <a:r>
              <a:rPr lang="en-US" dirty="0" smtClean="0">
                <a:hlinkClick r:id="rId2"/>
              </a:rPr>
              <a:t>http://www.history.com/shows/mankind-the-story-of-all-of-us/videos/mankind-the-story-of-all-of-us-gunpowder-to-guns</a:t>
            </a:r>
            <a:r>
              <a:rPr lang="en-US" dirty="0" smtClean="0"/>
              <a:t> </a:t>
            </a:r>
          </a:p>
          <a:p>
            <a:endParaRPr lang="en-US" dirty="0" smtClean="0"/>
          </a:p>
        </p:txBody>
      </p:sp>
    </p:spTree>
  </p:cSld>
  <p:clrMapOvr>
    <a:masterClrMapping/>
  </p:clrMapOvr>
  <p:transition spd="slow">
    <p:random/>
  </p:transition>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Horses </a:t>
            </a:r>
            <a:endParaRPr lang="en-US" dirty="0"/>
          </a:p>
        </p:txBody>
      </p:sp>
      <p:sp>
        <p:nvSpPr>
          <p:cNvPr id="3" name="Content Placeholder 2"/>
          <p:cNvSpPr>
            <a:spLocks noGrp="1"/>
          </p:cNvSpPr>
          <p:nvPr>
            <p:ph sz="half" idx="1"/>
          </p:nvPr>
        </p:nvSpPr>
        <p:spPr/>
        <p:txBody>
          <a:bodyPr/>
          <a:lstStyle/>
          <a:p>
            <a:r>
              <a:rPr lang="en-US" dirty="0" smtClean="0"/>
              <a:t>Horses were possibly the most important aspect of the Expansion of the Mongol Empire</a:t>
            </a:r>
          </a:p>
          <a:p>
            <a:endParaRPr lang="en-US" dirty="0" smtClean="0"/>
          </a:p>
          <a:p>
            <a:r>
              <a:rPr lang="en-US" dirty="0" smtClean="0"/>
              <a:t>Horses allowed the Mongols</a:t>
            </a:r>
            <a:endParaRPr lang="en-US" dirty="0"/>
          </a:p>
        </p:txBody>
      </p:sp>
      <p:sp>
        <p:nvSpPr>
          <p:cNvPr id="4" name="Content Placeholder 3"/>
          <p:cNvSpPr>
            <a:spLocks noGrp="1"/>
          </p:cNvSpPr>
          <p:nvPr>
            <p:ph sz="half" idx="2"/>
          </p:nvPr>
        </p:nvSpPr>
        <p:spPr/>
        <p:txBody>
          <a:bodyPr/>
          <a:lstStyle/>
          <a:p>
            <a:r>
              <a:rPr lang="en-US" dirty="0" smtClean="0">
                <a:hlinkClick r:id="rId2"/>
              </a:rPr>
              <a:t>http://www.history.com/shows/mankind-the-story-of-all-of-us/videos/taming-the-horse?m=518971d79ac04</a:t>
            </a:r>
            <a:r>
              <a:rPr lang="en-US" dirty="0" smtClean="0"/>
              <a:t> </a:t>
            </a:r>
            <a:endParaRPr lang="en-US" dirty="0"/>
          </a:p>
        </p:txBody>
      </p:sp>
    </p:spTree>
  </p:cSld>
  <p:clrMapOvr>
    <a:masterClrMapping/>
  </p:clrMapOvr>
  <p:transition spd="slow">
    <p:random/>
  </p:transition>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Interrogation </a:t>
            </a:r>
            <a:endParaRPr lang="en-US" dirty="0"/>
          </a:p>
        </p:txBody>
      </p:sp>
      <p:sp>
        <p:nvSpPr>
          <p:cNvPr id="3" name="Content Placeholder 2"/>
          <p:cNvSpPr>
            <a:spLocks noGrp="1"/>
          </p:cNvSpPr>
          <p:nvPr>
            <p:ph sz="half" idx="1"/>
          </p:nvPr>
        </p:nvSpPr>
        <p:spPr/>
        <p:txBody>
          <a:bodyPr>
            <a:normAutofit fontScale="92500" lnSpcReduction="20000"/>
          </a:bodyPr>
          <a:lstStyle/>
          <a:p>
            <a:r>
              <a:rPr lang="en-US" dirty="0" smtClean="0"/>
              <a:t>Mongols interrogated their enemies using brutal tactics</a:t>
            </a:r>
          </a:p>
          <a:p>
            <a:endParaRPr lang="en-US" dirty="0" smtClean="0"/>
          </a:p>
          <a:p>
            <a:r>
              <a:rPr lang="en-US" dirty="0" smtClean="0"/>
              <a:t>They would find out valuable information that they could use against their enemy</a:t>
            </a:r>
          </a:p>
          <a:p>
            <a:endParaRPr lang="en-US" dirty="0" smtClean="0"/>
          </a:p>
          <a:p>
            <a:r>
              <a:rPr lang="en-US" dirty="0" smtClean="0"/>
              <a:t>Nobody had ever interrogated their enemies before</a:t>
            </a:r>
            <a:endParaRPr lang="en-US" dirty="0"/>
          </a:p>
        </p:txBody>
      </p:sp>
      <p:pic>
        <p:nvPicPr>
          <p:cNvPr id="5" name="Content Placeholder 4" descr="a.jpg"/>
          <p:cNvPicPr>
            <a:picLocks noGrp="1" noChangeAspect="1"/>
          </p:cNvPicPr>
          <p:nvPr>
            <p:ph sz="half" idx="2"/>
          </p:nvPr>
        </p:nvPicPr>
        <p:blipFill>
          <a:blip r:embed="rId2"/>
          <a:srcRect t="-22165" b="-22165"/>
          <a:stretch>
            <a:fillRect/>
          </a:stretch>
        </p:blipFill>
        <p:spPr/>
      </p:pic>
    </p:spTree>
  </p:cSld>
  <p:clrMapOvr>
    <a:masterClrMapping/>
  </p:clrMapOvr>
  <p:transition spd="slow">
    <p:random/>
  </p:transition>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Brutality </a:t>
            </a:r>
            <a:endParaRPr lang="en-US" dirty="0"/>
          </a:p>
        </p:txBody>
      </p:sp>
      <p:sp>
        <p:nvSpPr>
          <p:cNvPr id="3" name="Content Placeholder 2"/>
          <p:cNvSpPr>
            <a:spLocks noGrp="1"/>
          </p:cNvSpPr>
          <p:nvPr>
            <p:ph sz="half" idx="1"/>
          </p:nvPr>
        </p:nvSpPr>
        <p:spPr/>
        <p:txBody>
          <a:bodyPr>
            <a:normAutofit fontScale="92500"/>
          </a:bodyPr>
          <a:lstStyle/>
          <a:p>
            <a:r>
              <a:rPr lang="en-US" dirty="0" smtClean="0"/>
              <a:t>Mongols when they did fight were extremely brutal</a:t>
            </a:r>
          </a:p>
          <a:p>
            <a:endParaRPr lang="en-US" dirty="0" smtClean="0"/>
          </a:p>
          <a:p>
            <a:r>
              <a:rPr lang="en-US" dirty="0" smtClean="0"/>
              <a:t>They would burn entire cities to the ground</a:t>
            </a:r>
          </a:p>
          <a:p>
            <a:endParaRPr lang="en-US" dirty="0" smtClean="0"/>
          </a:p>
          <a:p>
            <a:r>
              <a:rPr lang="en-US" dirty="0" smtClean="0"/>
              <a:t>They would kill everyman in a village &amp; rape women &amp; enslave children</a:t>
            </a:r>
            <a:endParaRPr lang="en-US" dirty="0"/>
          </a:p>
        </p:txBody>
      </p:sp>
      <p:pic>
        <p:nvPicPr>
          <p:cNvPr id="5" name="Content Placeholder 4" descr="a.jpg"/>
          <p:cNvPicPr>
            <a:picLocks noGrp="1" noChangeAspect="1"/>
          </p:cNvPicPr>
          <p:nvPr>
            <p:ph sz="half" idx="2"/>
          </p:nvPr>
        </p:nvPicPr>
        <p:blipFill>
          <a:blip r:embed="rId2"/>
          <a:srcRect t="-28447" b="-28447"/>
          <a:stretch>
            <a:fillRect/>
          </a:stretch>
        </p:blipFill>
        <p:spPr/>
      </p:pic>
    </p:spTree>
  </p:cSld>
  <p:clrMapOvr>
    <a:masterClrMapping/>
  </p:clrMapOvr>
  <p:transition spd="slow">
    <p:random/>
  </p:transition>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Gunpowder </a:t>
            </a:r>
            <a:endParaRPr lang="en-US" dirty="0"/>
          </a:p>
        </p:txBody>
      </p:sp>
      <p:sp>
        <p:nvSpPr>
          <p:cNvPr id="3" name="Content Placeholder 2"/>
          <p:cNvSpPr>
            <a:spLocks noGrp="1"/>
          </p:cNvSpPr>
          <p:nvPr>
            <p:ph sz="half" idx="1"/>
          </p:nvPr>
        </p:nvSpPr>
        <p:spPr/>
        <p:txBody>
          <a:bodyPr>
            <a:normAutofit fontScale="77500" lnSpcReduction="20000"/>
          </a:bodyPr>
          <a:lstStyle/>
          <a:p>
            <a:r>
              <a:rPr lang="en-US" dirty="0" smtClean="0"/>
              <a:t>They also used gunpowder</a:t>
            </a:r>
          </a:p>
          <a:p>
            <a:endParaRPr lang="en-US" dirty="0" smtClean="0"/>
          </a:p>
          <a:p>
            <a:r>
              <a:rPr lang="en-US" dirty="0" smtClean="0"/>
              <a:t>They didn’t invent the gun however</a:t>
            </a:r>
          </a:p>
          <a:p>
            <a:endParaRPr lang="en-US" dirty="0" smtClean="0"/>
          </a:p>
          <a:p>
            <a:r>
              <a:rPr lang="en-US" dirty="0" smtClean="0"/>
              <a:t>They used the gunpowder to scare their enemies into surrendering without a fight</a:t>
            </a:r>
          </a:p>
          <a:p>
            <a:endParaRPr lang="en-US" dirty="0" smtClean="0"/>
          </a:p>
          <a:p>
            <a:r>
              <a:rPr lang="en-US" dirty="0" smtClean="0"/>
              <a:t>Most of the territories they conquered they didn’t even have to fight the people of the territory would simply surrender when they saw the fire stick</a:t>
            </a:r>
            <a:endParaRPr lang="en-US" dirty="0"/>
          </a:p>
        </p:txBody>
      </p:sp>
      <p:pic>
        <p:nvPicPr>
          <p:cNvPr id="5" name="Content Placeholder 4" descr="a.jpg"/>
          <p:cNvPicPr>
            <a:picLocks noGrp="1" noChangeAspect="1"/>
          </p:cNvPicPr>
          <p:nvPr>
            <p:ph sz="half" idx="2"/>
          </p:nvPr>
        </p:nvPicPr>
        <p:blipFill>
          <a:blip r:embed="rId2"/>
          <a:srcRect t="-27450" b="-27450"/>
          <a:stretch>
            <a:fillRect/>
          </a:stretch>
        </p:blipFill>
        <p:spPr/>
      </p:pic>
    </p:spTree>
  </p:cSld>
  <p:clrMapOvr>
    <a:masterClrMapping/>
  </p:clrMapOvr>
  <p:transition spd="slow">
    <p:random/>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Essential Standards</a:t>
            </a:r>
            <a:endParaRPr lang="en-US" dirty="0"/>
          </a:p>
        </p:txBody>
      </p:sp>
      <p:sp>
        <p:nvSpPr>
          <p:cNvPr id="3" name="Content Placeholder 2"/>
          <p:cNvSpPr>
            <a:spLocks noGrp="1"/>
          </p:cNvSpPr>
          <p:nvPr>
            <p:ph idx="1"/>
          </p:nvPr>
        </p:nvSpPr>
        <p:spPr/>
        <p:txBody>
          <a:bodyPr>
            <a:normAutofit fontScale="85000" lnSpcReduction="20000"/>
          </a:bodyPr>
          <a:lstStyle/>
          <a:p>
            <a:r>
              <a:rPr lang="en-US" b="1" dirty="0"/>
              <a:t>6.H.2Understand the political, economic and/or social significance of historical events, issues, individuals and cultural groups</a:t>
            </a:r>
            <a:r>
              <a:rPr lang="en-US" b="1" dirty="0" smtClean="0"/>
              <a:t>.</a:t>
            </a:r>
          </a:p>
          <a:p>
            <a:endParaRPr lang="en-US" b="1" dirty="0" smtClean="0"/>
          </a:p>
          <a:p>
            <a:r>
              <a:rPr lang="en-US" b="1" dirty="0"/>
              <a:t>6.G.1Understand geographic factors that influenced the emergence, expansion and decline of civilizations, societies and regions (i.e. Africa, Asia, Europe, and the Americas) over time</a:t>
            </a:r>
            <a:r>
              <a:rPr lang="en-US" b="1" dirty="0" smtClean="0"/>
              <a:t>.</a:t>
            </a:r>
          </a:p>
          <a:p>
            <a:endParaRPr lang="en-US" b="1" dirty="0" smtClean="0"/>
          </a:p>
          <a:p>
            <a:r>
              <a:rPr lang="en-US" dirty="0"/>
              <a:t>6.E.1</a:t>
            </a:r>
            <a:r>
              <a:rPr lang="en-US" b="1" dirty="0"/>
              <a:t>Understand how the physical environment and human interaction affected the economic activities of various civilizations, societies and regions.</a:t>
            </a:r>
            <a:endParaRPr lang="en-US" dirty="0"/>
          </a:p>
        </p:txBody>
      </p:sp>
    </p:spTree>
  </p:cSld>
  <p:clrMapOvr>
    <a:masterClrMapping/>
  </p:clrMapOvr>
  <p:transition spd="slow">
    <p:random/>
  </p:transition>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shadeToTitle="1">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Bubonic Plague</a:t>
            </a:r>
            <a:endParaRPr lang="en-US" dirty="0">
              <a:solidFill>
                <a:srgbClr val="FF0000"/>
              </a:solidFill>
            </a:endParaRPr>
          </a:p>
        </p:txBody>
      </p:sp>
      <p:sp>
        <p:nvSpPr>
          <p:cNvPr id="3" name="Content Placeholder 2"/>
          <p:cNvSpPr>
            <a:spLocks noGrp="1"/>
          </p:cNvSpPr>
          <p:nvPr>
            <p:ph sz="half" idx="1"/>
          </p:nvPr>
        </p:nvSpPr>
        <p:spPr/>
        <p:txBody>
          <a:bodyPr>
            <a:normAutofit fontScale="92500" lnSpcReduction="20000"/>
          </a:bodyPr>
          <a:lstStyle/>
          <a:p>
            <a:r>
              <a:rPr lang="en-US" dirty="0" smtClean="0">
                <a:solidFill>
                  <a:schemeClr val="bg1"/>
                </a:solidFill>
              </a:rPr>
              <a:t>Mongols used the Bubonic Plague to their advantage</a:t>
            </a:r>
          </a:p>
          <a:p>
            <a:endParaRPr lang="en-US" dirty="0" smtClean="0">
              <a:solidFill>
                <a:schemeClr val="bg1"/>
              </a:solidFill>
            </a:endParaRPr>
          </a:p>
          <a:p>
            <a:r>
              <a:rPr lang="en-US" dirty="0" smtClean="0">
                <a:solidFill>
                  <a:schemeClr val="bg1"/>
                </a:solidFill>
              </a:rPr>
              <a:t>It was the first case of germ (biological warfare) documented</a:t>
            </a:r>
          </a:p>
          <a:p>
            <a:endParaRPr lang="en-US" dirty="0" smtClean="0">
              <a:solidFill>
                <a:schemeClr val="bg1"/>
              </a:solidFill>
            </a:endParaRPr>
          </a:p>
          <a:p>
            <a:r>
              <a:rPr lang="en-US" dirty="0" smtClean="0">
                <a:solidFill>
                  <a:schemeClr val="bg1"/>
                </a:solidFill>
              </a:rPr>
              <a:t>They would purposely spread the Bubonic Plague to their enemies to kill them</a:t>
            </a:r>
            <a:endParaRPr lang="en-US" dirty="0">
              <a:solidFill>
                <a:schemeClr val="bg1"/>
              </a:solidFill>
            </a:endParaRPr>
          </a:p>
        </p:txBody>
      </p:sp>
      <p:sp>
        <p:nvSpPr>
          <p:cNvPr id="6" name="Content Placeholder 5"/>
          <p:cNvSpPr>
            <a:spLocks noGrp="1"/>
          </p:cNvSpPr>
          <p:nvPr>
            <p:ph sz="half" idx="2"/>
          </p:nvPr>
        </p:nvSpPr>
        <p:spPr/>
        <p:txBody>
          <a:bodyPr/>
          <a:lstStyle/>
          <a:p>
            <a:endParaRPr lang="en-US"/>
          </a:p>
        </p:txBody>
      </p:sp>
    </p:spTree>
  </p:cSld>
  <p:clrMapOvr>
    <a:masterClrMapping/>
  </p:clrMapOvr>
  <p:transition spd="slow">
    <p:random/>
  </p:transition>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Essential Questions</a:t>
            </a:r>
            <a:endParaRPr lang="en-US" dirty="0"/>
          </a:p>
        </p:txBody>
      </p:sp>
      <p:sp>
        <p:nvSpPr>
          <p:cNvPr id="6" name="Content Placeholder 5"/>
          <p:cNvSpPr>
            <a:spLocks noGrp="1"/>
          </p:cNvSpPr>
          <p:nvPr>
            <p:ph idx="1"/>
          </p:nvPr>
        </p:nvSpPr>
        <p:spPr/>
        <p:txBody>
          <a:bodyPr/>
          <a:lstStyle/>
          <a:p>
            <a:r>
              <a:rPr lang="en-US" dirty="0" smtClean="0"/>
              <a:t>Get with a partner and answer….</a:t>
            </a:r>
          </a:p>
          <a:p>
            <a:endParaRPr lang="en-US" dirty="0" smtClean="0"/>
          </a:p>
          <a:p>
            <a:r>
              <a:rPr lang="en-US" dirty="0" smtClean="0"/>
              <a:t>What innovations &amp; technology did the Mongols use to help their civilization by successful? (Please give 2 examples)</a:t>
            </a:r>
          </a:p>
          <a:p>
            <a:endParaRPr lang="en-US" dirty="0" smtClean="0"/>
          </a:p>
          <a:p>
            <a:endParaRPr lang="en-US" dirty="0"/>
          </a:p>
          <a:p>
            <a:endParaRPr lang="en-US" dirty="0" smtClean="0"/>
          </a:p>
          <a:p>
            <a:endParaRPr lang="en-US" dirty="0"/>
          </a:p>
        </p:txBody>
      </p:sp>
    </p:spTree>
  </p:cSld>
  <p:clrMapOvr>
    <a:masterClrMapping/>
  </p:clrMapOvr>
  <p:transition spd="slow">
    <p:random/>
  </p:transition>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Downfall of the Mongols</a:t>
            </a:r>
            <a:endParaRPr lang="en-US" dirty="0"/>
          </a:p>
        </p:txBody>
      </p:sp>
      <p:sp>
        <p:nvSpPr>
          <p:cNvPr id="3" name="Content Placeholder 2"/>
          <p:cNvSpPr>
            <a:spLocks noGrp="1"/>
          </p:cNvSpPr>
          <p:nvPr>
            <p:ph sz="half" idx="1"/>
          </p:nvPr>
        </p:nvSpPr>
        <p:spPr/>
        <p:txBody>
          <a:bodyPr>
            <a:normAutofit fontScale="77500" lnSpcReduction="20000"/>
          </a:bodyPr>
          <a:lstStyle/>
          <a:p>
            <a:r>
              <a:rPr lang="en-US" dirty="0" smtClean="0"/>
              <a:t>Mongols failed to set up any kind of government</a:t>
            </a:r>
          </a:p>
          <a:p>
            <a:endParaRPr lang="en-US" dirty="0" smtClean="0"/>
          </a:p>
          <a:p>
            <a:r>
              <a:rPr lang="en-US" dirty="0" smtClean="0"/>
              <a:t>No GOVERNMENT STRUCTURE</a:t>
            </a:r>
          </a:p>
          <a:p>
            <a:endParaRPr lang="en-US" dirty="0" smtClean="0"/>
          </a:p>
          <a:p>
            <a:r>
              <a:rPr lang="en-US" smtClean="0"/>
              <a:t>The First GUNS</a:t>
            </a:r>
          </a:p>
          <a:p>
            <a:endParaRPr lang="en-US" dirty="0" smtClean="0"/>
          </a:p>
          <a:p>
            <a:r>
              <a:rPr lang="en-US" dirty="0" smtClean="0"/>
              <a:t>They had 4 huge territories</a:t>
            </a:r>
          </a:p>
          <a:p>
            <a:pPr marL="914400" lvl="1" indent="-457200">
              <a:buFont typeface="+mj-ea"/>
              <a:buAutoNum type="circleNumDbPlain"/>
            </a:pPr>
            <a:r>
              <a:rPr lang="en-US" dirty="0" smtClean="0"/>
              <a:t>Yuan Dynasty (China)</a:t>
            </a:r>
          </a:p>
          <a:p>
            <a:pPr marL="914400" lvl="1" indent="-457200">
              <a:buFont typeface="+mj-ea"/>
              <a:buAutoNum type="circleNumDbPlain"/>
            </a:pPr>
            <a:r>
              <a:rPr lang="en-US" dirty="0" err="1" smtClean="0"/>
              <a:t>Ilkhanate</a:t>
            </a:r>
            <a:r>
              <a:rPr lang="en-US" dirty="0" smtClean="0"/>
              <a:t> (Persia)</a:t>
            </a:r>
          </a:p>
          <a:p>
            <a:pPr marL="914400" lvl="1" indent="-457200">
              <a:buFont typeface="+mj-ea"/>
              <a:buAutoNum type="circleNumDbPlain"/>
            </a:pPr>
            <a:r>
              <a:rPr lang="en-US" dirty="0" err="1" smtClean="0"/>
              <a:t>Chagtai</a:t>
            </a:r>
            <a:r>
              <a:rPr lang="en-US" dirty="0" smtClean="0"/>
              <a:t> </a:t>
            </a:r>
            <a:r>
              <a:rPr lang="en-US" dirty="0" err="1" smtClean="0"/>
              <a:t>Kahnate</a:t>
            </a:r>
            <a:r>
              <a:rPr lang="en-US" dirty="0" smtClean="0"/>
              <a:t> (Central Asia)</a:t>
            </a:r>
          </a:p>
          <a:p>
            <a:pPr marL="914400" lvl="1" indent="-457200">
              <a:buFont typeface="+mj-ea"/>
              <a:buAutoNum type="circleNumDbPlain"/>
            </a:pPr>
            <a:r>
              <a:rPr lang="en-US" dirty="0" smtClean="0"/>
              <a:t>Golden Horde (Russia)</a:t>
            </a:r>
          </a:p>
          <a:p>
            <a:endParaRPr lang="en-US" dirty="0" smtClean="0"/>
          </a:p>
        </p:txBody>
      </p:sp>
      <p:pic>
        <p:nvPicPr>
          <p:cNvPr id="5" name="Content Placeholder 4" descr="a.jpg"/>
          <p:cNvPicPr>
            <a:picLocks noGrp="1" noChangeAspect="1"/>
          </p:cNvPicPr>
          <p:nvPr>
            <p:ph sz="half" idx="2"/>
          </p:nvPr>
        </p:nvPicPr>
        <p:blipFill>
          <a:blip r:embed="rId2"/>
          <a:srcRect t="-63486" b="-63486"/>
          <a:stretch>
            <a:fillRect/>
          </a:stretch>
        </p:blipFill>
        <p:spPr>
          <a:xfrm>
            <a:off x="4648200" y="600140"/>
            <a:ext cx="4038600" cy="6257860"/>
          </a:xfrm>
        </p:spPr>
      </p:pic>
    </p:spTree>
  </p:cSld>
  <p:clrMapOvr>
    <a:masterClrMapping/>
  </p:clrMapOvr>
  <p:transition spd="slow">
    <p:random/>
  </p:transition>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Downfall of the Mongols</a:t>
            </a:r>
            <a:endParaRPr lang="en-US" dirty="0"/>
          </a:p>
        </p:txBody>
      </p:sp>
      <p:sp>
        <p:nvSpPr>
          <p:cNvPr id="3" name="Content Placeholder 2"/>
          <p:cNvSpPr>
            <a:spLocks noGrp="1"/>
          </p:cNvSpPr>
          <p:nvPr>
            <p:ph sz="half" idx="1"/>
          </p:nvPr>
        </p:nvSpPr>
        <p:spPr/>
        <p:txBody>
          <a:bodyPr>
            <a:normAutofit fontScale="70000" lnSpcReduction="20000"/>
          </a:bodyPr>
          <a:lstStyle/>
          <a:p>
            <a:r>
              <a:rPr lang="en-US" dirty="0" smtClean="0"/>
              <a:t>Eventually these territories fell to other civilizations because they would argue &amp; fight with each other on decisions that had to be made</a:t>
            </a:r>
          </a:p>
          <a:p>
            <a:endParaRPr lang="en-US" dirty="0" smtClean="0"/>
          </a:p>
          <a:p>
            <a:r>
              <a:rPr lang="en-US" dirty="0" smtClean="0"/>
              <a:t>Mongols fell fast</a:t>
            </a:r>
          </a:p>
          <a:p>
            <a:endParaRPr lang="en-US" dirty="0" smtClean="0"/>
          </a:p>
          <a:p>
            <a:r>
              <a:rPr lang="en-US" dirty="0" smtClean="0"/>
              <a:t>Mongols emerged &amp; expanded incredibly fast but they also declined fast</a:t>
            </a:r>
          </a:p>
          <a:p>
            <a:endParaRPr lang="en-US" dirty="0" smtClean="0"/>
          </a:p>
          <a:p>
            <a:r>
              <a:rPr lang="en-US" dirty="0" smtClean="0"/>
              <a:t>By 1368 the Mongols had declined because they didn’t have a GOVERNMENT STRUCTURE</a:t>
            </a:r>
            <a:endParaRPr lang="en-US" dirty="0"/>
          </a:p>
        </p:txBody>
      </p:sp>
      <p:pic>
        <p:nvPicPr>
          <p:cNvPr id="5" name="Content Placeholder 4" descr="a.jpg"/>
          <p:cNvPicPr>
            <a:picLocks noGrp="1" noChangeAspect="1"/>
          </p:cNvPicPr>
          <p:nvPr>
            <p:ph sz="half" idx="2"/>
          </p:nvPr>
        </p:nvPicPr>
        <p:blipFill>
          <a:blip r:embed="rId2"/>
          <a:srcRect t="-102033" b="-102033"/>
          <a:stretch>
            <a:fillRect/>
          </a:stretch>
        </p:blipFill>
        <p:spPr>
          <a:xfrm>
            <a:off x="4648200" y="795536"/>
            <a:ext cx="4038600" cy="6062464"/>
          </a:xfrm>
        </p:spPr>
      </p:pic>
    </p:spTree>
  </p:cSld>
  <p:clrMapOvr>
    <a:masterClrMapping/>
  </p:clrMapOvr>
  <p:transition spd="slow">
    <p:random/>
  </p:transition>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are the Mongols Important? </a:t>
            </a:r>
            <a:endParaRPr lang="en-US" dirty="0"/>
          </a:p>
        </p:txBody>
      </p:sp>
      <p:sp>
        <p:nvSpPr>
          <p:cNvPr id="3" name="Content Placeholder 2"/>
          <p:cNvSpPr>
            <a:spLocks noGrp="1"/>
          </p:cNvSpPr>
          <p:nvPr>
            <p:ph sz="half" idx="1"/>
          </p:nvPr>
        </p:nvSpPr>
        <p:spPr/>
        <p:txBody>
          <a:bodyPr/>
          <a:lstStyle/>
          <a:p>
            <a:r>
              <a:rPr lang="en-US" dirty="0" smtClean="0"/>
              <a:t>Mongols were important for 5 main reasons </a:t>
            </a:r>
          </a:p>
          <a:p>
            <a:pPr marL="914400" lvl="1" indent="-457200">
              <a:buFont typeface="+mj-ea"/>
              <a:buAutoNum type="circleNumDbPlain"/>
            </a:pPr>
            <a:r>
              <a:rPr lang="en-US" dirty="0" smtClean="0"/>
              <a:t>Trade Routes (Silk Road)</a:t>
            </a:r>
          </a:p>
          <a:p>
            <a:pPr marL="914400" lvl="1" indent="-457200">
              <a:buFont typeface="+mj-ea"/>
              <a:buAutoNum type="circleNumDbPlain"/>
            </a:pPr>
            <a:r>
              <a:rPr lang="en-US" dirty="0" smtClean="0"/>
              <a:t>Innovating Communication</a:t>
            </a:r>
          </a:p>
          <a:p>
            <a:pPr marL="914400" lvl="1" indent="-457200">
              <a:buFont typeface="+mj-ea"/>
              <a:buAutoNum type="circleNumDbPlain"/>
            </a:pPr>
            <a:r>
              <a:rPr lang="en-US" dirty="0" smtClean="0"/>
              <a:t>Culture Sharing (Food/People)</a:t>
            </a:r>
          </a:p>
          <a:p>
            <a:pPr marL="914400" lvl="1" indent="-457200">
              <a:buFont typeface="+mj-ea"/>
              <a:buAutoNum type="circleNumDbPlain"/>
            </a:pPr>
            <a:r>
              <a:rPr lang="en-US" dirty="0" smtClean="0"/>
              <a:t>Religious Tolerance</a:t>
            </a:r>
          </a:p>
          <a:p>
            <a:pPr marL="914400" lvl="1" indent="-457200">
              <a:buNone/>
            </a:pPr>
            <a:endParaRPr lang="en-US" dirty="0" smtClean="0"/>
          </a:p>
          <a:p>
            <a:pPr marL="914400" lvl="1" indent="-457200">
              <a:buFont typeface="+mj-ea"/>
              <a:buAutoNum type="circleNumDbPlain"/>
            </a:pPr>
            <a:endParaRPr lang="en-US" dirty="0"/>
          </a:p>
        </p:txBody>
      </p:sp>
      <p:pic>
        <p:nvPicPr>
          <p:cNvPr id="5" name="Content Placeholder 4" descr="a.jpg"/>
          <p:cNvPicPr>
            <a:picLocks noGrp="1" noChangeAspect="1"/>
          </p:cNvPicPr>
          <p:nvPr>
            <p:ph sz="half" idx="2"/>
          </p:nvPr>
        </p:nvPicPr>
        <p:blipFill>
          <a:blip r:embed="rId2"/>
          <a:srcRect t="-36063" b="-36063"/>
          <a:stretch>
            <a:fillRect/>
          </a:stretch>
        </p:blipFill>
        <p:spPr/>
      </p:pic>
    </p:spTree>
  </p:cSld>
  <p:clrMapOvr>
    <a:masterClrMapping/>
  </p:clrMapOvr>
  <p:transition spd="slow">
    <p:random/>
  </p:transition>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Trade Routes Tax Managers</a:t>
            </a:r>
            <a:endParaRPr lang="en-US" dirty="0"/>
          </a:p>
        </p:txBody>
      </p:sp>
      <p:sp>
        <p:nvSpPr>
          <p:cNvPr id="3" name="Content Placeholder 2"/>
          <p:cNvSpPr>
            <a:spLocks noGrp="1"/>
          </p:cNvSpPr>
          <p:nvPr>
            <p:ph sz="half" idx="1"/>
          </p:nvPr>
        </p:nvSpPr>
        <p:spPr/>
        <p:txBody>
          <a:bodyPr>
            <a:normAutofit fontScale="77500" lnSpcReduction="20000"/>
          </a:bodyPr>
          <a:lstStyle/>
          <a:p>
            <a:r>
              <a:rPr lang="en-US" dirty="0" smtClean="0"/>
              <a:t>Mongols benefited world history by making sure the Silk Road was safe</a:t>
            </a:r>
          </a:p>
          <a:p>
            <a:endParaRPr lang="en-US" dirty="0" smtClean="0"/>
          </a:p>
          <a:p>
            <a:r>
              <a:rPr lang="en-US" dirty="0" smtClean="0"/>
              <a:t>This made trade a popular thing to do</a:t>
            </a:r>
          </a:p>
          <a:p>
            <a:endParaRPr lang="en-US" dirty="0" smtClean="0"/>
          </a:p>
          <a:p>
            <a:r>
              <a:rPr lang="en-US" dirty="0" smtClean="0"/>
              <a:t>Mongols would ensure safety of merchants traveling on the Silk Road for a fee (tax)</a:t>
            </a:r>
          </a:p>
          <a:p>
            <a:endParaRPr lang="en-US" dirty="0" smtClean="0"/>
          </a:p>
          <a:p>
            <a:r>
              <a:rPr lang="en-US" dirty="0" smtClean="0"/>
              <a:t>Trading made different people from different places share their cultures &amp; religions</a:t>
            </a:r>
            <a:endParaRPr lang="en-US" dirty="0"/>
          </a:p>
        </p:txBody>
      </p:sp>
      <p:pic>
        <p:nvPicPr>
          <p:cNvPr id="5" name="Content Placeholder 4" descr="a.jpg"/>
          <p:cNvPicPr>
            <a:picLocks noGrp="1" noChangeAspect="1"/>
          </p:cNvPicPr>
          <p:nvPr>
            <p:ph sz="half" idx="2"/>
          </p:nvPr>
        </p:nvPicPr>
        <p:blipFill>
          <a:blip r:embed="rId2"/>
          <a:srcRect t="-36063" b="-36063"/>
          <a:stretch>
            <a:fillRect/>
          </a:stretch>
        </p:blipFill>
        <p:spPr/>
      </p:pic>
    </p:spTree>
  </p:cSld>
  <p:clrMapOvr>
    <a:masterClrMapping/>
  </p:clrMapOvr>
  <p:transition spd="slow">
    <p:random/>
  </p:transition>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Essential Questions</a:t>
            </a:r>
            <a:endParaRPr lang="en-US" dirty="0"/>
          </a:p>
        </p:txBody>
      </p:sp>
      <p:sp>
        <p:nvSpPr>
          <p:cNvPr id="6" name="Content Placeholder 5"/>
          <p:cNvSpPr>
            <a:spLocks noGrp="1"/>
          </p:cNvSpPr>
          <p:nvPr>
            <p:ph idx="1"/>
          </p:nvPr>
        </p:nvSpPr>
        <p:spPr/>
        <p:txBody>
          <a:bodyPr/>
          <a:lstStyle/>
          <a:p>
            <a:r>
              <a:rPr lang="en-US" dirty="0" smtClean="0"/>
              <a:t>Get with a partner and answer….</a:t>
            </a:r>
          </a:p>
          <a:p>
            <a:endParaRPr lang="en-US" dirty="0" smtClean="0"/>
          </a:p>
          <a:p>
            <a:r>
              <a:rPr lang="en-US" dirty="0" smtClean="0"/>
              <a:t>How did conflict, compromise &amp; negotiation over natural resources impact ECONOMIC development?</a:t>
            </a:r>
            <a:endParaRPr lang="en-US" smtClean="0"/>
          </a:p>
          <a:p>
            <a:endParaRPr lang="en-US" smtClean="0"/>
          </a:p>
          <a:p>
            <a:endParaRPr lang="en-US" dirty="0"/>
          </a:p>
          <a:p>
            <a:endParaRPr lang="en-US" dirty="0" smtClean="0"/>
          </a:p>
          <a:p>
            <a:endParaRPr lang="en-US" dirty="0"/>
          </a:p>
        </p:txBody>
      </p:sp>
    </p:spTree>
  </p:cSld>
  <p:clrMapOvr>
    <a:masterClrMapping/>
  </p:clrMapOvr>
  <p:transition spd="slow">
    <p:random/>
  </p:transition>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Innovating Communication</a:t>
            </a:r>
            <a:endParaRPr lang="en-US" dirty="0"/>
          </a:p>
        </p:txBody>
      </p:sp>
      <p:sp>
        <p:nvSpPr>
          <p:cNvPr id="3" name="Content Placeholder 2"/>
          <p:cNvSpPr>
            <a:spLocks noGrp="1"/>
          </p:cNvSpPr>
          <p:nvPr>
            <p:ph sz="half" idx="1"/>
          </p:nvPr>
        </p:nvSpPr>
        <p:spPr/>
        <p:txBody>
          <a:bodyPr>
            <a:normAutofit fontScale="77500" lnSpcReduction="20000"/>
          </a:bodyPr>
          <a:lstStyle/>
          <a:p>
            <a:r>
              <a:rPr lang="en-US" dirty="0" smtClean="0"/>
              <a:t>Mongols developed a better way of COMMUNICATING long distances across Asia, the Middle East &amp; Europe</a:t>
            </a:r>
          </a:p>
          <a:p>
            <a:endParaRPr lang="en-US" dirty="0" smtClean="0"/>
          </a:p>
          <a:p>
            <a:r>
              <a:rPr lang="en-US" dirty="0" smtClean="0"/>
              <a:t>It was the Mongol pony express</a:t>
            </a:r>
          </a:p>
          <a:p>
            <a:endParaRPr lang="en-US" dirty="0" smtClean="0"/>
          </a:p>
          <a:p>
            <a:r>
              <a:rPr lang="en-US" dirty="0" smtClean="0"/>
              <a:t>Every 30 miles there was a relay post with over 400 fresh horses</a:t>
            </a:r>
          </a:p>
          <a:p>
            <a:endParaRPr lang="en-US" dirty="0" smtClean="0"/>
          </a:p>
          <a:p>
            <a:r>
              <a:rPr lang="en-US" dirty="0" smtClean="0"/>
              <a:t>Mongols carrying a passport could claim a fresh horse &amp; food by order of the Khan</a:t>
            </a:r>
            <a:endParaRPr lang="en-US" dirty="0"/>
          </a:p>
        </p:txBody>
      </p:sp>
      <p:sp>
        <p:nvSpPr>
          <p:cNvPr id="4" name="Content Placeholder 3"/>
          <p:cNvSpPr>
            <a:spLocks noGrp="1"/>
          </p:cNvSpPr>
          <p:nvPr>
            <p:ph sz="half" idx="2"/>
          </p:nvPr>
        </p:nvSpPr>
        <p:spPr/>
        <p:txBody>
          <a:bodyPr>
            <a:normAutofit fontScale="77500" lnSpcReduction="20000"/>
          </a:bodyPr>
          <a:lstStyle/>
          <a:p>
            <a:r>
              <a:rPr lang="en-US" dirty="0" smtClean="0">
                <a:hlinkClick r:id="rId2"/>
              </a:rPr>
              <a:t>http://www.youtube.com/watch?v=EXu3q5mySPw</a:t>
            </a:r>
            <a:r>
              <a:rPr lang="en-US" dirty="0" smtClean="0"/>
              <a:t> </a:t>
            </a:r>
          </a:p>
          <a:p>
            <a:endParaRPr lang="en-US" dirty="0" smtClean="0"/>
          </a:p>
          <a:p>
            <a:r>
              <a:rPr lang="en-US" dirty="0" smtClean="0"/>
              <a:t>11:17-12:22</a:t>
            </a:r>
            <a:endParaRPr lang="en-US" dirty="0"/>
          </a:p>
        </p:txBody>
      </p:sp>
    </p:spTree>
  </p:cSld>
  <p:clrMapOvr>
    <a:masterClrMapping/>
  </p:clrMapOvr>
  <p:transition spd="slow">
    <p:random/>
  </p:transition>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Essential Questions</a:t>
            </a:r>
            <a:endParaRPr lang="en-US" dirty="0"/>
          </a:p>
        </p:txBody>
      </p:sp>
      <p:sp>
        <p:nvSpPr>
          <p:cNvPr id="6" name="Content Placeholder 5"/>
          <p:cNvSpPr>
            <a:spLocks noGrp="1"/>
          </p:cNvSpPr>
          <p:nvPr>
            <p:ph idx="1"/>
          </p:nvPr>
        </p:nvSpPr>
        <p:spPr/>
        <p:txBody>
          <a:bodyPr/>
          <a:lstStyle/>
          <a:p>
            <a:r>
              <a:rPr lang="en-US" dirty="0" smtClean="0"/>
              <a:t>Get with a partner and answer….</a:t>
            </a:r>
          </a:p>
          <a:p>
            <a:endParaRPr lang="en-US" dirty="0" smtClean="0"/>
          </a:p>
          <a:p>
            <a:r>
              <a:rPr lang="en-US" dirty="0" smtClean="0"/>
              <a:t>What innovations &amp; technology did the Mongols use to help their civilization by successful? (Please give 2 examples)</a:t>
            </a:r>
          </a:p>
          <a:p>
            <a:endParaRPr lang="en-US" dirty="0" smtClean="0"/>
          </a:p>
          <a:p>
            <a:endParaRPr lang="en-US" dirty="0"/>
          </a:p>
          <a:p>
            <a:endParaRPr lang="en-US" dirty="0" smtClean="0"/>
          </a:p>
          <a:p>
            <a:endParaRPr lang="en-US" dirty="0"/>
          </a:p>
        </p:txBody>
      </p:sp>
    </p:spTree>
  </p:cSld>
  <p:clrMapOvr>
    <a:masterClrMapping/>
  </p:clrMapOvr>
  <p:transition spd="slow">
    <p:random/>
  </p:transition>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Sharing Cultures</a:t>
            </a:r>
            <a:endParaRPr lang="en-US" dirty="0"/>
          </a:p>
        </p:txBody>
      </p:sp>
      <p:sp>
        <p:nvSpPr>
          <p:cNvPr id="3" name="Content Placeholder 2"/>
          <p:cNvSpPr>
            <a:spLocks noGrp="1"/>
          </p:cNvSpPr>
          <p:nvPr>
            <p:ph sz="half" idx="1"/>
          </p:nvPr>
        </p:nvSpPr>
        <p:spPr/>
        <p:txBody>
          <a:bodyPr>
            <a:normAutofit fontScale="92500"/>
          </a:bodyPr>
          <a:lstStyle/>
          <a:p>
            <a:r>
              <a:rPr lang="en-US" dirty="0" smtClean="0"/>
              <a:t>Throughout their conquests &amp; trade the Mongols share their culture</a:t>
            </a:r>
          </a:p>
          <a:p>
            <a:endParaRPr lang="en-US" dirty="0" smtClean="0"/>
          </a:p>
          <a:p>
            <a:r>
              <a:rPr lang="en-US" dirty="0" smtClean="0"/>
              <a:t>They bring RICE to where ever they conquer </a:t>
            </a:r>
          </a:p>
          <a:p>
            <a:endParaRPr lang="en-US" dirty="0" smtClean="0"/>
          </a:p>
          <a:p>
            <a:r>
              <a:rPr lang="en-US" dirty="0" smtClean="0"/>
              <a:t>They also bring their RELIGION</a:t>
            </a:r>
            <a:endParaRPr lang="en-US" dirty="0"/>
          </a:p>
        </p:txBody>
      </p:sp>
      <p:pic>
        <p:nvPicPr>
          <p:cNvPr id="5" name="Content Placeholder 4" descr="a.jpg"/>
          <p:cNvPicPr>
            <a:picLocks noGrp="1" noChangeAspect="1"/>
          </p:cNvPicPr>
          <p:nvPr>
            <p:ph sz="half" idx="2"/>
          </p:nvPr>
        </p:nvPicPr>
        <p:blipFill>
          <a:blip r:embed="rId2"/>
          <a:srcRect t="-34510" b="-34510"/>
          <a:stretch>
            <a:fillRect/>
          </a:stretch>
        </p:blipFill>
        <p:spPr/>
      </p:pic>
    </p:spTree>
  </p:cSld>
  <p:clrMapOvr>
    <a:masterClrMapping/>
  </p:clrMapOvr>
  <p:transition spd="slow">
    <p:random/>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Clarifying Objectives</a:t>
            </a:r>
            <a:endParaRPr lang="en-US" dirty="0"/>
          </a:p>
        </p:txBody>
      </p:sp>
      <p:sp>
        <p:nvSpPr>
          <p:cNvPr id="3" name="Content Placeholder 2"/>
          <p:cNvSpPr>
            <a:spLocks noGrp="1"/>
          </p:cNvSpPr>
          <p:nvPr>
            <p:ph idx="1"/>
          </p:nvPr>
        </p:nvSpPr>
        <p:spPr/>
        <p:txBody>
          <a:bodyPr>
            <a:normAutofit fontScale="47500" lnSpcReduction="20000"/>
          </a:bodyPr>
          <a:lstStyle/>
          <a:p>
            <a:r>
              <a:rPr lang="en-US" dirty="0"/>
              <a:t>6.H.</a:t>
            </a:r>
            <a:r>
              <a:rPr lang="en-US" dirty="0" smtClean="0"/>
              <a:t>2.4 Explain </a:t>
            </a:r>
            <a:r>
              <a:rPr lang="en-US" dirty="0"/>
              <a:t>the role that key historical figures and cultural groups had in transforming society (e.g., Mansa Musa, Confucius</a:t>
            </a:r>
            <a:r>
              <a:rPr lang="en-US" dirty="0" smtClean="0"/>
              <a:t>, </a:t>
            </a:r>
            <a:r>
              <a:rPr lang="en-US" dirty="0"/>
              <a:t>Charlemagne and Qin Shi </a:t>
            </a:r>
            <a:r>
              <a:rPr lang="en-US" dirty="0" err="1"/>
              <a:t>Huangdi</a:t>
            </a:r>
            <a:r>
              <a:rPr lang="en-US" dirty="0"/>
              <a:t>)</a:t>
            </a:r>
            <a:r>
              <a:rPr lang="en-US" dirty="0" smtClean="0"/>
              <a:t>.</a:t>
            </a:r>
          </a:p>
          <a:p>
            <a:endParaRPr lang="en-US" dirty="0" smtClean="0"/>
          </a:p>
          <a:p>
            <a:r>
              <a:rPr lang="en-US" dirty="0"/>
              <a:t>6.H.</a:t>
            </a:r>
            <a:r>
              <a:rPr lang="en-US" dirty="0" smtClean="0"/>
              <a:t>2.1 Explain </a:t>
            </a:r>
            <a:r>
              <a:rPr lang="en-US" dirty="0"/>
              <a:t>how invasions, conquests and migrations affected various civilizations, societies and regions (e.g., Mongol invasion, The Crusades, the Peopling of the Americas and Alexander the Great)</a:t>
            </a:r>
            <a:r>
              <a:rPr lang="en-US" dirty="0" smtClean="0"/>
              <a:t>.</a:t>
            </a:r>
          </a:p>
          <a:p>
            <a:endParaRPr lang="en-US" dirty="0" smtClean="0"/>
          </a:p>
          <a:p>
            <a:r>
              <a:rPr lang="en-US" dirty="0"/>
              <a:t>6.H.</a:t>
            </a:r>
            <a:r>
              <a:rPr lang="en-US" dirty="0" smtClean="0"/>
              <a:t>2.3 Explain </a:t>
            </a:r>
            <a:r>
              <a:rPr lang="en-US" dirty="0"/>
              <a:t>how innovation and/or technology transformed civilizations, societies and regions over time (e.g., agricultural technology, weaponry, transportation and communication).</a:t>
            </a:r>
            <a:endParaRPr lang="en-US" dirty="0" smtClean="0"/>
          </a:p>
          <a:p>
            <a:endParaRPr lang="en-US" dirty="0" smtClean="0"/>
          </a:p>
          <a:p>
            <a:r>
              <a:rPr lang="en-US" dirty="0"/>
              <a:t>6.G.</a:t>
            </a:r>
            <a:r>
              <a:rPr lang="en-US" dirty="0" smtClean="0"/>
              <a:t>1.2 Explain </a:t>
            </a:r>
            <a:r>
              <a:rPr lang="en-US" dirty="0"/>
              <a:t>the factors that influenced the movement of people, goods and ideas and the effects of that movement on societies and regions over time (e.g., scarcity of resources, conquests, desire for wealth, disease and trade)</a:t>
            </a:r>
            <a:r>
              <a:rPr lang="en-US" dirty="0" smtClean="0"/>
              <a:t>.</a:t>
            </a:r>
          </a:p>
          <a:p>
            <a:endParaRPr lang="en-US" dirty="0" smtClean="0"/>
          </a:p>
          <a:p>
            <a:r>
              <a:rPr lang="en-US" dirty="0"/>
              <a:t>6.E.</a:t>
            </a:r>
            <a:r>
              <a:rPr lang="en-US" dirty="0" smtClean="0"/>
              <a:t>1.1 Explain </a:t>
            </a:r>
            <a:r>
              <a:rPr lang="en-US" dirty="0"/>
              <a:t>how conflict, compromise and negotiation over the availability of resources (i.e. natural, human and capital) impacted the economic development of various civilizations, societies and regions (e.g., competition for scarce resources, unequal distribution of wealth and the emergence of powerful trading networks).</a:t>
            </a:r>
          </a:p>
        </p:txBody>
      </p:sp>
    </p:spTree>
  </p:cSld>
  <p:clrMapOvr>
    <a:masterClrMapping/>
  </p:clrMapOvr>
  <p:transition spd="slow">
    <p:random/>
  </p:transition>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Religious Tolerance</a:t>
            </a:r>
            <a:endParaRPr lang="en-US" dirty="0"/>
          </a:p>
        </p:txBody>
      </p:sp>
      <p:sp>
        <p:nvSpPr>
          <p:cNvPr id="3" name="Content Placeholder 2"/>
          <p:cNvSpPr>
            <a:spLocks noGrp="1"/>
          </p:cNvSpPr>
          <p:nvPr>
            <p:ph sz="half" idx="1"/>
          </p:nvPr>
        </p:nvSpPr>
        <p:spPr/>
        <p:txBody>
          <a:bodyPr/>
          <a:lstStyle/>
          <a:p>
            <a:r>
              <a:rPr lang="en-US" dirty="0" smtClean="0"/>
              <a:t>Mongols were also very tolerant of other religions</a:t>
            </a:r>
          </a:p>
          <a:p>
            <a:endParaRPr lang="en-US" dirty="0" smtClean="0"/>
          </a:p>
          <a:p>
            <a:r>
              <a:rPr lang="en-US" dirty="0" smtClean="0"/>
              <a:t>They allowed the conquered people to practice their own religions</a:t>
            </a:r>
            <a:endParaRPr lang="en-US" dirty="0"/>
          </a:p>
        </p:txBody>
      </p:sp>
      <p:pic>
        <p:nvPicPr>
          <p:cNvPr id="5" name="Content Placeholder 4" descr="a.jpg"/>
          <p:cNvPicPr>
            <a:picLocks noGrp="1" noChangeAspect="1"/>
          </p:cNvPicPr>
          <p:nvPr>
            <p:ph sz="half" idx="2"/>
          </p:nvPr>
        </p:nvPicPr>
        <p:blipFill>
          <a:blip r:embed="rId2"/>
          <a:srcRect t="-52616" b="-52616"/>
          <a:stretch>
            <a:fillRect/>
          </a:stretch>
        </p:blipFill>
        <p:spPr>
          <a:xfrm>
            <a:off x="4648200" y="683882"/>
            <a:ext cx="4038600" cy="5903706"/>
          </a:xfrm>
        </p:spPr>
      </p:pic>
    </p:spTree>
  </p:cSld>
  <p:clrMapOvr>
    <a:masterClrMapping/>
  </p:clrMapOvr>
  <p:transition spd="slow">
    <p:random/>
  </p:transition>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EOG Questions</a:t>
            </a:r>
            <a:endParaRPr lang="en-US" dirty="0"/>
          </a:p>
        </p:txBody>
      </p:sp>
      <p:sp>
        <p:nvSpPr>
          <p:cNvPr id="3" name="Content Placeholder 2"/>
          <p:cNvSpPr>
            <a:spLocks noGrp="1"/>
          </p:cNvSpPr>
          <p:nvPr>
            <p:ph idx="1"/>
          </p:nvPr>
        </p:nvSpPr>
        <p:spPr/>
        <p:txBody>
          <a:bodyPr>
            <a:normAutofit fontScale="70000" lnSpcReduction="20000"/>
          </a:bodyPr>
          <a:lstStyle/>
          <a:p>
            <a:r>
              <a:rPr lang="en-US" dirty="0"/>
              <a:t>How did technology change communication in the late thirteenth century?</a:t>
            </a:r>
            <a:r>
              <a:rPr lang="en-US" dirty="0" smtClean="0"/>
              <a:t> </a:t>
            </a:r>
          </a:p>
          <a:p>
            <a:endParaRPr lang="en-US" dirty="0"/>
          </a:p>
          <a:p>
            <a:r>
              <a:rPr lang="en-US" dirty="0" smtClean="0"/>
              <a:t>A) It </a:t>
            </a:r>
            <a:r>
              <a:rPr lang="en-US" dirty="0"/>
              <a:t>helped all citizens learn to read.</a:t>
            </a:r>
            <a:r>
              <a:rPr lang="en-US" dirty="0" smtClean="0"/>
              <a:t> </a:t>
            </a:r>
          </a:p>
          <a:p>
            <a:endParaRPr lang="en-US" dirty="0"/>
          </a:p>
          <a:p>
            <a:r>
              <a:rPr lang="en-US" dirty="0" smtClean="0"/>
              <a:t>B) It </a:t>
            </a:r>
            <a:r>
              <a:rPr lang="en-US" dirty="0"/>
              <a:t>allowed people to quickly contact others around the world.</a:t>
            </a:r>
            <a:r>
              <a:rPr lang="en-US" dirty="0" smtClean="0"/>
              <a:t> </a:t>
            </a:r>
          </a:p>
          <a:p>
            <a:endParaRPr lang="en-US" dirty="0"/>
          </a:p>
          <a:p>
            <a:r>
              <a:rPr lang="en-US" dirty="0" smtClean="0"/>
              <a:t>C) It </a:t>
            </a:r>
            <a:r>
              <a:rPr lang="en-US" dirty="0"/>
              <a:t>enabled people to get information about other places and ideas.</a:t>
            </a:r>
            <a:r>
              <a:rPr lang="en-US" dirty="0" smtClean="0"/>
              <a:t> </a:t>
            </a:r>
          </a:p>
          <a:p>
            <a:endParaRPr lang="en-US" dirty="0"/>
          </a:p>
          <a:p>
            <a:r>
              <a:rPr lang="en-US" dirty="0" smtClean="0"/>
              <a:t>D) It </a:t>
            </a:r>
            <a:r>
              <a:rPr lang="en-US" dirty="0"/>
              <a:t>helped people to improve the living conditions in their societies.</a:t>
            </a:r>
          </a:p>
        </p:txBody>
      </p:sp>
    </p:spTree>
  </p:cSld>
  <p:clrMapOvr>
    <a:masterClrMapping/>
  </p:clrMapOvr>
  <p:transition spd="slow">
    <p:random/>
  </p:transition>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EOG Questions</a:t>
            </a:r>
            <a:endParaRPr lang="en-US" dirty="0"/>
          </a:p>
        </p:txBody>
      </p:sp>
      <p:sp>
        <p:nvSpPr>
          <p:cNvPr id="3" name="Content Placeholder 2"/>
          <p:cNvSpPr>
            <a:spLocks noGrp="1"/>
          </p:cNvSpPr>
          <p:nvPr>
            <p:ph idx="1"/>
          </p:nvPr>
        </p:nvSpPr>
        <p:spPr/>
        <p:txBody>
          <a:bodyPr>
            <a:normAutofit fontScale="70000" lnSpcReduction="20000"/>
          </a:bodyPr>
          <a:lstStyle/>
          <a:p>
            <a:r>
              <a:rPr lang="en-US" dirty="0"/>
              <a:t>Exploration and conquests occurred in the middle ages. How did they affect relations between ancient societies</a:t>
            </a:r>
            <a:r>
              <a:rPr lang="en-US" dirty="0" smtClean="0"/>
              <a:t>?</a:t>
            </a:r>
          </a:p>
          <a:p>
            <a:endParaRPr lang="en-US" dirty="0"/>
          </a:p>
          <a:p>
            <a:r>
              <a:rPr lang="en-US" dirty="0" smtClean="0"/>
              <a:t>A) They </a:t>
            </a:r>
            <a:r>
              <a:rPr lang="en-US" dirty="0"/>
              <a:t>caused long-lasting peace with the help of religion.</a:t>
            </a:r>
            <a:r>
              <a:rPr lang="en-US" dirty="0" smtClean="0"/>
              <a:t> </a:t>
            </a:r>
          </a:p>
          <a:p>
            <a:endParaRPr lang="en-US" dirty="0"/>
          </a:p>
          <a:p>
            <a:r>
              <a:rPr lang="en-US" dirty="0" smtClean="0"/>
              <a:t>B) They </a:t>
            </a:r>
            <a:r>
              <a:rPr lang="en-US" dirty="0"/>
              <a:t>caused empires to close off access between their societies.</a:t>
            </a:r>
            <a:r>
              <a:rPr lang="en-US" dirty="0" smtClean="0"/>
              <a:t> </a:t>
            </a:r>
          </a:p>
          <a:p>
            <a:endParaRPr lang="en-US" dirty="0"/>
          </a:p>
          <a:p>
            <a:r>
              <a:rPr lang="en-US" dirty="0" smtClean="0"/>
              <a:t>C) They </a:t>
            </a:r>
            <a:r>
              <a:rPr lang="en-US" dirty="0"/>
              <a:t>caused outbreaks of violence that closed all trade routes.</a:t>
            </a:r>
            <a:r>
              <a:rPr lang="en-US" dirty="0" smtClean="0"/>
              <a:t> </a:t>
            </a:r>
          </a:p>
          <a:p>
            <a:endParaRPr lang="en-US" dirty="0"/>
          </a:p>
          <a:p>
            <a:r>
              <a:rPr lang="en-US" dirty="0" smtClean="0"/>
              <a:t>D) They </a:t>
            </a:r>
            <a:r>
              <a:rPr lang="en-US" dirty="0"/>
              <a:t>caused trade routes and communication to open between societies.</a:t>
            </a:r>
          </a:p>
        </p:txBody>
      </p:sp>
    </p:spTree>
  </p:cSld>
  <p:clrMapOvr>
    <a:masterClrMapping/>
  </p:clrMapOvr>
  <p:transition spd="slow">
    <p:random/>
  </p:transition>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EOG Questions</a:t>
            </a:r>
            <a:endParaRPr lang="en-US" dirty="0"/>
          </a:p>
        </p:txBody>
      </p:sp>
      <p:sp>
        <p:nvSpPr>
          <p:cNvPr id="3" name="Content Placeholder 2"/>
          <p:cNvSpPr>
            <a:spLocks noGrp="1"/>
          </p:cNvSpPr>
          <p:nvPr>
            <p:ph idx="1"/>
          </p:nvPr>
        </p:nvSpPr>
        <p:spPr/>
        <p:txBody>
          <a:bodyPr>
            <a:normAutofit fontScale="70000" lnSpcReduction="20000"/>
          </a:bodyPr>
          <a:lstStyle/>
          <a:p>
            <a:r>
              <a:rPr lang="en-US" dirty="0"/>
              <a:t>Which statement shows how trade routes influenced ancient societies</a:t>
            </a:r>
            <a:r>
              <a:rPr lang="en-US" dirty="0" smtClean="0"/>
              <a:t>?</a:t>
            </a:r>
          </a:p>
          <a:p>
            <a:endParaRPr lang="en-US" dirty="0"/>
          </a:p>
          <a:p>
            <a:r>
              <a:rPr lang="en-US" dirty="0" smtClean="0"/>
              <a:t>A) As </a:t>
            </a:r>
            <a:r>
              <a:rPr lang="en-US" dirty="0"/>
              <a:t>travel over land became easier, trade by water became unnecessary</a:t>
            </a:r>
            <a:r>
              <a:rPr lang="en-US" dirty="0" smtClean="0"/>
              <a:t>.</a:t>
            </a:r>
          </a:p>
          <a:p>
            <a:endParaRPr lang="en-US" dirty="0"/>
          </a:p>
          <a:p>
            <a:r>
              <a:rPr lang="en-US" dirty="0" smtClean="0"/>
              <a:t>B) As </a:t>
            </a:r>
            <a:r>
              <a:rPr lang="en-US" dirty="0"/>
              <a:t>different civilizations traded goods, they also shared cultural values and beliefs</a:t>
            </a:r>
            <a:r>
              <a:rPr lang="en-US" dirty="0" smtClean="0"/>
              <a:t>.</a:t>
            </a:r>
          </a:p>
          <a:p>
            <a:endParaRPr lang="en-US" dirty="0"/>
          </a:p>
          <a:p>
            <a:r>
              <a:rPr lang="en-US" dirty="0" smtClean="0"/>
              <a:t>C) As </a:t>
            </a:r>
            <a:r>
              <a:rPr lang="en-US" dirty="0"/>
              <a:t>trade developed, long-distance travel became safe and easy for each civilization</a:t>
            </a:r>
            <a:r>
              <a:rPr lang="en-US" dirty="0" smtClean="0"/>
              <a:t>.</a:t>
            </a:r>
          </a:p>
          <a:p>
            <a:endParaRPr lang="en-US" dirty="0"/>
          </a:p>
          <a:p>
            <a:r>
              <a:rPr lang="en-US" dirty="0" smtClean="0"/>
              <a:t>D) As </a:t>
            </a:r>
            <a:r>
              <a:rPr lang="en-US" dirty="0"/>
              <a:t>silk grew popular, it became a common material used in clothing across civilizations.</a:t>
            </a:r>
          </a:p>
        </p:txBody>
      </p:sp>
    </p:spTree>
  </p:cSld>
  <p:clrMapOvr>
    <a:masterClrMapping/>
  </p:clrMapOvr>
  <p:transition spd="slow">
    <p:random/>
  </p:transition>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EOG Questions</a:t>
            </a:r>
            <a:endParaRPr lang="en-US" dirty="0"/>
          </a:p>
        </p:txBody>
      </p:sp>
      <p:sp>
        <p:nvSpPr>
          <p:cNvPr id="3" name="Content Placeholder 2"/>
          <p:cNvSpPr>
            <a:spLocks noGrp="1"/>
          </p:cNvSpPr>
          <p:nvPr>
            <p:ph idx="1"/>
          </p:nvPr>
        </p:nvSpPr>
        <p:spPr/>
        <p:txBody>
          <a:bodyPr>
            <a:normAutofit fontScale="77500" lnSpcReduction="20000"/>
          </a:bodyPr>
          <a:lstStyle/>
          <a:p>
            <a:r>
              <a:rPr lang="en-US" dirty="0"/>
              <a:t>Why did trading networks like the Silk Road develop?</a:t>
            </a:r>
            <a:r>
              <a:rPr lang="en-US" dirty="0" smtClean="0"/>
              <a:t> </a:t>
            </a:r>
          </a:p>
          <a:p>
            <a:endParaRPr lang="en-US" dirty="0"/>
          </a:p>
          <a:p>
            <a:r>
              <a:rPr lang="en-US" dirty="0" smtClean="0"/>
              <a:t>A) Certain </a:t>
            </a:r>
            <a:r>
              <a:rPr lang="en-US" dirty="0"/>
              <a:t>resources were not available in all areas.</a:t>
            </a:r>
            <a:r>
              <a:rPr lang="en-US" dirty="0" smtClean="0"/>
              <a:t> </a:t>
            </a:r>
          </a:p>
          <a:p>
            <a:endParaRPr lang="en-US" dirty="0"/>
          </a:p>
          <a:p>
            <a:r>
              <a:rPr lang="en-US" dirty="0" smtClean="0"/>
              <a:t>B) The </a:t>
            </a:r>
            <a:r>
              <a:rPr lang="en-US" dirty="0"/>
              <a:t>trails were used for communication between groups.</a:t>
            </a:r>
            <a:r>
              <a:rPr lang="en-US" dirty="0" smtClean="0"/>
              <a:t> </a:t>
            </a:r>
          </a:p>
          <a:p>
            <a:endParaRPr lang="en-US" dirty="0"/>
          </a:p>
          <a:p>
            <a:r>
              <a:rPr lang="en-US" dirty="0" smtClean="0"/>
              <a:t>C) People </a:t>
            </a:r>
            <a:r>
              <a:rPr lang="en-US" dirty="0"/>
              <a:t>wanted to take land and to keep control of that land.</a:t>
            </a:r>
            <a:r>
              <a:rPr lang="en-US" dirty="0" smtClean="0"/>
              <a:t> </a:t>
            </a:r>
          </a:p>
          <a:p>
            <a:endParaRPr lang="en-US" dirty="0"/>
          </a:p>
          <a:p>
            <a:r>
              <a:rPr lang="en-US" dirty="0" smtClean="0"/>
              <a:t>D) Travelers </a:t>
            </a:r>
            <a:r>
              <a:rPr lang="en-US" dirty="0"/>
              <a:t>enjoyed exploring nearby lands after trading for spices.</a:t>
            </a:r>
          </a:p>
        </p:txBody>
      </p:sp>
    </p:spTree>
  </p:cSld>
  <p:clrMapOvr>
    <a:masterClrMapping/>
  </p:clrMapOvr>
  <p:transition spd="slow">
    <p:random/>
  </p:transition>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EOG Questions</a:t>
            </a:r>
            <a:endParaRPr lang="en-US" dirty="0"/>
          </a:p>
        </p:txBody>
      </p:sp>
      <p:sp>
        <p:nvSpPr>
          <p:cNvPr id="3" name="Content Placeholder 2"/>
          <p:cNvSpPr>
            <a:spLocks noGrp="1"/>
          </p:cNvSpPr>
          <p:nvPr>
            <p:ph idx="1"/>
          </p:nvPr>
        </p:nvSpPr>
        <p:spPr/>
        <p:txBody>
          <a:bodyPr>
            <a:normAutofit fontScale="85000" lnSpcReduction="10000"/>
          </a:bodyPr>
          <a:lstStyle/>
          <a:p>
            <a:r>
              <a:rPr lang="en-US" dirty="0"/>
              <a:t>Which was a long-term effect of ancient trade routes?</a:t>
            </a:r>
            <a:r>
              <a:rPr lang="en-US" dirty="0" smtClean="0"/>
              <a:t> </a:t>
            </a:r>
          </a:p>
          <a:p>
            <a:endParaRPr lang="en-US" dirty="0"/>
          </a:p>
          <a:p>
            <a:r>
              <a:rPr lang="en-US" dirty="0" smtClean="0"/>
              <a:t>A) the </a:t>
            </a:r>
            <a:r>
              <a:rPr lang="en-US" dirty="0"/>
              <a:t>spread of religions throughout the trade routes</a:t>
            </a:r>
            <a:r>
              <a:rPr lang="en-US" dirty="0" smtClean="0"/>
              <a:t> </a:t>
            </a:r>
          </a:p>
          <a:p>
            <a:endParaRPr lang="en-US" dirty="0"/>
          </a:p>
          <a:p>
            <a:r>
              <a:rPr lang="en-US" dirty="0" smtClean="0"/>
              <a:t>B) the </a:t>
            </a:r>
            <a:r>
              <a:rPr lang="en-US" dirty="0"/>
              <a:t>spread of unifying systems of government</a:t>
            </a:r>
            <a:r>
              <a:rPr lang="en-US" dirty="0" smtClean="0"/>
              <a:t> </a:t>
            </a:r>
          </a:p>
          <a:p>
            <a:endParaRPr lang="en-US" dirty="0"/>
          </a:p>
          <a:p>
            <a:r>
              <a:rPr lang="en-US" dirty="0" smtClean="0"/>
              <a:t>C) colonization </a:t>
            </a:r>
            <a:r>
              <a:rPr lang="en-US" dirty="0"/>
              <a:t>of weaker nations along the trade routes</a:t>
            </a:r>
            <a:r>
              <a:rPr lang="en-US" dirty="0" smtClean="0"/>
              <a:t> </a:t>
            </a:r>
          </a:p>
          <a:p>
            <a:endParaRPr lang="en-US" dirty="0"/>
          </a:p>
          <a:p>
            <a:r>
              <a:rPr lang="en-US" dirty="0" smtClean="0"/>
              <a:t>D) use </a:t>
            </a:r>
            <a:r>
              <a:rPr lang="en-US" dirty="0"/>
              <a:t>of silk throughout ancient and modern societies</a:t>
            </a:r>
          </a:p>
        </p:txBody>
      </p:sp>
    </p:spTree>
  </p:cSld>
  <p:clrMapOvr>
    <a:masterClrMapping/>
  </p:clrMapOvr>
  <p:transition spd="slow">
    <p:random/>
  </p:transition>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shadeToTitle="1">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4" name="Content Placeholder 3"/>
          <p:cNvSpPr>
            <a:spLocks noGrp="1"/>
          </p:cNvSpPr>
          <p:nvPr>
            <p:ph idx="1"/>
          </p:nvPr>
        </p:nvSpPr>
        <p:spPr/>
        <p:txBody>
          <a:bodyPr/>
          <a:lstStyle/>
          <a:p>
            <a:r>
              <a:rPr lang="en-US" dirty="0" smtClean="0"/>
              <a:t> </a:t>
            </a:r>
            <a:r>
              <a:rPr lang="en-US" dirty="0" smtClean="0">
                <a:hlinkClick r:id="rId3"/>
              </a:rPr>
              <a:t>http://www.youtube.com/watch?v=EXu3q5mySPw</a:t>
            </a:r>
            <a:endParaRPr lang="en-US" dirty="0" smtClean="0"/>
          </a:p>
          <a:p>
            <a:endParaRPr lang="en-US" dirty="0" smtClean="0"/>
          </a:p>
          <a:p>
            <a:r>
              <a:rPr lang="en-US" dirty="0" smtClean="0"/>
              <a:t>0:00-12:22</a:t>
            </a:r>
            <a:endParaRPr lang="en-US" dirty="0"/>
          </a:p>
        </p:txBody>
      </p:sp>
    </p:spTree>
  </p:cSld>
  <p:clrMapOvr>
    <a:masterClrMapping/>
  </p:clrMapOvr>
  <p:transition spd="slow">
    <p:random/>
  </p:transition>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Important Points</a:t>
            </a:r>
            <a:endParaRPr lang="en-US" dirty="0"/>
          </a:p>
        </p:txBody>
      </p:sp>
      <p:sp>
        <p:nvSpPr>
          <p:cNvPr id="3" name="Content Placeholder 2"/>
          <p:cNvSpPr>
            <a:spLocks noGrp="1"/>
          </p:cNvSpPr>
          <p:nvPr>
            <p:ph sz="half" idx="1"/>
          </p:nvPr>
        </p:nvSpPr>
        <p:spPr/>
        <p:txBody>
          <a:bodyPr>
            <a:normAutofit fontScale="70000" lnSpcReduction="20000"/>
          </a:bodyPr>
          <a:lstStyle/>
          <a:p>
            <a:r>
              <a:rPr lang="en-US" dirty="0" smtClean="0"/>
              <a:t>6.H.2.4 (key historical figure) Genghis Kahn UNITED the Mongol tribes creating the Mongol Civilization</a:t>
            </a:r>
          </a:p>
          <a:p>
            <a:endParaRPr lang="en-US" dirty="0" smtClean="0"/>
          </a:p>
          <a:p>
            <a:r>
              <a:rPr lang="en-US" dirty="0" smtClean="0"/>
              <a:t>6.H.2.1 (invasions, conquests, migrations) The Mongol Empire grew by invading &amp; conquering other people &amp; then migrating to their newly conquer lands</a:t>
            </a:r>
          </a:p>
          <a:p>
            <a:endParaRPr lang="en-US" dirty="0" smtClean="0"/>
          </a:p>
          <a:p>
            <a:r>
              <a:rPr lang="en-US" dirty="0" smtClean="0"/>
              <a:t>6.H.2.3 (Innovations of Weapons) Mongols INTEROGATED their enemies to find out valuable information</a:t>
            </a:r>
            <a:endParaRPr lang="en-US" dirty="0"/>
          </a:p>
        </p:txBody>
      </p:sp>
      <p:sp>
        <p:nvSpPr>
          <p:cNvPr id="4" name="Content Placeholder 3"/>
          <p:cNvSpPr>
            <a:spLocks noGrp="1"/>
          </p:cNvSpPr>
          <p:nvPr>
            <p:ph sz="half" idx="2"/>
          </p:nvPr>
        </p:nvSpPr>
        <p:spPr/>
        <p:txBody>
          <a:bodyPr>
            <a:normAutofit fontScale="70000" lnSpcReduction="20000"/>
          </a:bodyPr>
          <a:lstStyle/>
          <a:p>
            <a:r>
              <a:rPr lang="en-US" dirty="0" smtClean="0"/>
              <a:t>6.H.2.3 (Innovations of Weapons) Mongols developed GUN POWDER to scare their enemies</a:t>
            </a:r>
          </a:p>
          <a:p>
            <a:endParaRPr lang="en-US" dirty="0" smtClean="0"/>
          </a:p>
          <a:p>
            <a:r>
              <a:rPr lang="en-US" dirty="0" smtClean="0"/>
              <a:t>6.H.2.3 (Innovations of Communication) Mongols started a Pony Express to COMMUNICATED messages across the Mongol Empire</a:t>
            </a:r>
          </a:p>
          <a:p>
            <a:endParaRPr lang="en-US" dirty="0" smtClean="0"/>
          </a:p>
          <a:p>
            <a:r>
              <a:rPr lang="en-US" dirty="0" smtClean="0"/>
              <a:t>6.G.1.2 (Factors of Movement) The Mongols wanted to move from their homelands to CONQUER &amp; they had a DESIRE FOR WEALTH</a:t>
            </a:r>
            <a:endParaRPr lang="en-US" dirty="0"/>
          </a:p>
        </p:txBody>
      </p:sp>
    </p:spTree>
  </p:cSld>
  <p:clrMapOvr>
    <a:masterClrMapping/>
  </p:clrMapOvr>
  <p:transition spd="slow">
    <p:random/>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Essential Questions</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How did the Mongol key historical figure Genghis Kahn transform (change) the Mongols?</a:t>
            </a:r>
          </a:p>
          <a:p>
            <a:endParaRPr lang="en-US" dirty="0" smtClean="0"/>
          </a:p>
          <a:p>
            <a:r>
              <a:rPr lang="en-US" dirty="0" smtClean="0"/>
              <a:t>How did invasions, conquests, &amp; migrations affect the Mongol people &amp; their enemies?</a:t>
            </a:r>
          </a:p>
          <a:p>
            <a:endParaRPr lang="en-US" dirty="0" smtClean="0"/>
          </a:p>
          <a:p>
            <a:r>
              <a:rPr lang="en-US" dirty="0" smtClean="0"/>
              <a:t>What FACTORS caused the Mongols to move?</a:t>
            </a:r>
          </a:p>
          <a:p>
            <a:endParaRPr lang="en-US" dirty="0" smtClean="0"/>
          </a:p>
          <a:p>
            <a:r>
              <a:rPr lang="en-US" dirty="0" smtClean="0"/>
              <a:t>What innovations &amp; technology did the Mongols use to help their civilization by successful? (Please give 2 examples)</a:t>
            </a:r>
          </a:p>
          <a:p>
            <a:endParaRPr lang="en-US" dirty="0" smtClean="0"/>
          </a:p>
          <a:p>
            <a:r>
              <a:rPr lang="en-US" dirty="0" smtClean="0"/>
              <a:t>How did conflict, compromise &amp; negotiation over natural resources impact ECONOMIC development?</a:t>
            </a:r>
          </a:p>
          <a:p>
            <a:endParaRPr lang="en-US" dirty="0"/>
          </a:p>
          <a:p>
            <a:endParaRPr lang="en-US" dirty="0"/>
          </a:p>
        </p:txBody>
      </p:sp>
    </p:spTree>
  </p:cSld>
  <p:clrMapOvr>
    <a:masterClrMapping/>
  </p:clrMapOvr>
  <p:transition spd="slow">
    <p:random/>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Nomads </a:t>
            </a:r>
            <a:endParaRPr lang="en-US" dirty="0"/>
          </a:p>
        </p:txBody>
      </p:sp>
      <p:sp>
        <p:nvSpPr>
          <p:cNvPr id="5" name="Content Placeholder 4"/>
          <p:cNvSpPr>
            <a:spLocks noGrp="1"/>
          </p:cNvSpPr>
          <p:nvPr>
            <p:ph sz="half" idx="1"/>
          </p:nvPr>
        </p:nvSpPr>
        <p:spPr/>
        <p:txBody>
          <a:bodyPr>
            <a:normAutofit fontScale="85000" lnSpcReduction="20000"/>
          </a:bodyPr>
          <a:lstStyle/>
          <a:p>
            <a:r>
              <a:rPr lang="en-US" dirty="0" smtClean="0"/>
              <a:t>Mongols started out as Nomadic people </a:t>
            </a:r>
          </a:p>
          <a:p>
            <a:endParaRPr lang="en-US" dirty="0" smtClean="0"/>
          </a:p>
          <a:p>
            <a:r>
              <a:rPr lang="en-US" dirty="0" smtClean="0"/>
              <a:t>They were herders of animals (sheep, goats)</a:t>
            </a:r>
          </a:p>
          <a:p>
            <a:endParaRPr lang="en-US" dirty="0" smtClean="0"/>
          </a:p>
          <a:p>
            <a:r>
              <a:rPr lang="en-US" dirty="0" smtClean="0"/>
              <a:t>They would MIGRATE according to climate conditions so they could feed their flock</a:t>
            </a:r>
          </a:p>
          <a:p>
            <a:endParaRPr lang="en-US" dirty="0" smtClean="0"/>
          </a:p>
          <a:p>
            <a:r>
              <a:rPr lang="en-US" dirty="0" smtClean="0"/>
              <a:t>They were master archers as well</a:t>
            </a:r>
          </a:p>
          <a:p>
            <a:endParaRPr lang="en-US" dirty="0" smtClean="0"/>
          </a:p>
        </p:txBody>
      </p:sp>
      <p:pic>
        <p:nvPicPr>
          <p:cNvPr id="7" name="Content Placeholder 6" descr="a.jpg"/>
          <p:cNvPicPr>
            <a:picLocks noGrp="1" noChangeAspect="1"/>
          </p:cNvPicPr>
          <p:nvPr>
            <p:ph sz="half" idx="2"/>
          </p:nvPr>
        </p:nvPicPr>
        <p:blipFill>
          <a:blip r:embed="rId2"/>
          <a:srcRect t="-31339" b="-31339"/>
          <a:stretch>
            <a:fillRect/>
          </a:stretch>
        </p:blipFill>
        <p:spPr/>
      </p:pic>
    </p:spTree>
  </p:cSld>
  <p:clrMapOvr>
    <a:masterClrMapping/>
  </p:clrMapOvr>
  <p:transition spd="slow">
    <p:random/>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Nomads</a:t>
            </a:r>
            <a:endParaRPr lang="en-US" dirty="0"/>
          </a:p>
        </p:txBody>
      </p:sp>
      <p:sp>
        <p:nvSpPr>
          <p:cNvPr id="3" name="Content Placeholder 2"/>
          <p:cNvSpPr>
            <a:spLocks noGrp="1"/>
          </p:cNvSpPr>
          <p:nvPr>
            <p:ph sz="half" idx="1"/>
          </p:nvPr>
        </p:nvSpPr>
        <p:spPr/>
        <p:txBody>
          <a:bodyPr>
            <a:normAutofit fontScale="92500" lnSpcReduction="10000"/>
          </a:bodyPr>
          <a:lstStyle/>
          <a:p>
            <a:r>
              <a:rPr lang="en-US" dirty="0" smtClean="0"/>
              <a:t>Nomads don’t produce manufactured goods so they needed to TRADE so they almost always live near settled people</a:t>
            </a:r>
          </a:p>
          <a:p>
            <a:endParaRPr lang="en-US" dirty="0" smtClean="0"/>
          </a:p>
          <a:p>
            <a:r>
              <a:rPr lang="en-US" dirty="0" smtClean="0"/>
              <a:t>Because they live in nature &amp; in rough conditions they are usually good at surviving &amp; pretty tough people</a:t>
            </a:r>
          </a:p>
          <a:p>
            <a:endParaRPr lang="en-US" dirty="0"/>
          </a:p>
        </p:txBody>
      </p:sp>
      <p:pic>
        <p:nvPicPr>
          <p:cNvPr id="5" name="Content Placeholder 4" descr="a.jpg"/>
          <p:cNvPicPr>
            <a:picLocks noGrp="1" noChangeAspect="1"/>
          </p:cNvPicPr>
          <p:nvPr>
            <p:ph sz="half" idx="2"/>
          </p:nvPr>
        </p:nvPicPr>
        <p:blipFill>
          <a:blip r:embed="rId2"/>
          <a:srcRect t="-31339" b="-31339"/>
          <a:stretch>
            <a:fillRect/>
          </a:stretch>
        </p:blipFill>
        <p:spPr/>
      </p:pic>
    </p:spTree>
  </p:cSld>
  <p:clrMapOvr>
    <a:masterClrMapping/>
  </p:clrMapOvr>
  <p:transition spd="slow">
    <p:random/>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Genghis (Kahn) (King)</a:t>
            </a:r>
            <a:endParaRPr lang="en-US" dirty="0"/>
          </a:p>
        </p:txBody>
      </p:sp>
      <p:sp>
        <p:nvSpPr>
          <p:cNvPr id="3" name="Content Placeholder 2"/>
          <p:cNvSpPr>
            <a:spLocks noGrp="1"/>
          </p:cNvSpPr>
          <p:nvPr>
            <p:ph sz="half" idx="1"/>
          </p:nvPr>
        </p:nvSpPr>
        <p:spPr/>
        <p:txBody>
          <a:bodyPr>
            <a:normAutofit fontScale="92500"/>
          </a:bodyPr>
          <a:lstStyle/>
          <a:p>
            <a:r>
              <a:rPr lang="en-US" dirty="0" smtClean="0"/>
              <a:t>The story of the Mongols starts with Genghis Kahn</a:t>
            </a:r>
          </a:p>
          <a:p>
            <a:endParaRPr lang="en-US" dirty="0" smtClean="0"/>
          </a:p>
          <a:p>
            <a:r>
              <a:rPr lang="en-US" dirty="0" smtClean="0"/>
              <a:t>Born around 1152 A.D. </a:t>
            </a:r>
          </a:p>
          <a:p>
            <a:endParaRPr lang="en-US" dirty="0" smtClean="0"/>
          </a:p>
          <a:p>
            <a:r>
              <a:rPr lang="en-US" dirty="0" smtClean="0"/>
              <a:t>His father was poisoned to death leaving Genghis under the care of his older brother who he killed</a:t>
            </a:r>
            <a:endParaRPr lang="en-US" dirty="0"/>
          </a:p>
        </p:txBody>
      </p:sp>
      <p:pic>
        <p:nvPicPr>
          <p:cNvPr id="5" name="Content Placeholder 4" descr="a.jpg"/>
          <p:cNvPicPr>
            <a:picLocks noGrp="1" noChangeAspect="1"/>
          </p:cNvPicPr>
          <p:nvPr>
            <p:ph sz="half" idx="2"/>
          </p:nvPr>
        </p:nvPicPr>
        <p:blipFill>
          <a:blip r:embed="rId2"/>
          <a:srcRect t="-49727" b="-49727"/>
          <a:stretch>
            <a:fillRect/>
          </a:stretch>
        </p:blipFill>
        <p:spPr>
          <a:xfrm>
            <a:off x="4648200" y="1032800"/>
            <a:ext cx="4038600" cy="5825200"/>
          </a:xfrm>
        </p:spPr>
      </p:pic>
    </p:spTree>
  </p:cSld>
  <p:clrMapOvr>
    <a:masterClrMapping/>
  </p:clrMapOvr>
  <p:transition spd="slow">
    <p:random/>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Genghis Kahn UNITES Mongols</a:t>
            </a:r>
            <a:endParaRPr lang="en-US" dirty="0"/>
          </a:p>
        </p:txBody>
      </p:sp>
      <p:sp>
        <p:nvSpPr>
          <p:cNvPr id="3" name="Content Placeholder 2"/>
          <p:cNvSpPr>
            <a:spLocks noGrp="1"/>
          </p:cNvSpPr>
          <p:nvPr>
            <p:ph sz="half" idx="1"/>
          </p:nvPr>
        </p:nvSpPr>
        <p:spPr/>
        <p:txBody>
          <a:bodyPr>
            <a:normAutofit fontScale="92500" lnSpcReduction="10000"/>
          </a:bodyPr>
          <a:lstStyle/>
          <a:p>
            <a:r>
              <a:rPr lang="en-US" dirty="0" smtClean="0"/>
              <a:t>By age 19 he was married to his first &amp; most important wife but she got kidnapped by a rival nomadic clan (which was extremely common)</a:t>
            </a:r>
          </a:p>
          <a:p>
            <a:endParaRPr lang="en-US" dirty="0" smtClean="0"/>
          </a:p>
          <a:p>
            <a:r>
              <a:rPr lang="en-US" dirty="0" smtClean="0"/>
              <a:t>He rescued his wife proving his militarily skill &amp; he became a leader of his tribe</a:t>
            </a:r>
            <a:endParaRPr lang="en-US" dirty="0"/>
          </a:p>
        </p:txBody>
      </p:sp>
      <p:sp>
        <p:nvSpPr>
          <p:cNvPr id="4" name="Content Placeholder 3"/>
          <p:cNvSpPr>
            <a:spLocks noGrp="1"/>
          </p:cNvSpPr>
          <p:nvPr>
            <p:ph sz="half" idx="2"/>
          </p:nvPr>
        </p:nvSpPr>
        <p:spPr/>
        <p:txBody>
          <a:bodyPr>
            <a:normAutofit fontScale="92500" lnSpcReduction="10000"/>
          </a:bodyPr>
          <a:lstStyle/>
          <a:p>
            <a:r>
              <a:rPr lang="en-US" dirty="0" smtClean="0">
                <a:hlinkClick r:id="rId2"/>
              </a:rPr>
              <a:t>http://www.history.com/shows/mankind-the-story-of-all-of-us/videos/mankind-the-story-of-all-of-us-genghis-khan?m=5189719baf036&amp;s=All&amp;f=1&amp;free=false</a:t>
            </a:r>
            <a:r>
              <a:rPr lang="en-US" dirty="0" smtClean="0"/>
              <a:t> </a:t>
            </a:r>
            <a:endParaRPr lang="en-US" dirty="0"/>
          </a:p>
        </p:txBody>
      </p:sp>
    </p:spTree>
  </p:cSld>
  <p:clrMapOvr>
    <a:masterClrMapping/>
  </p:clrMapOvr>
  <p:transition spd="slow">
    <p:random/>
  </p:transition>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Uniting the Mongol Tribes</a:t>
            </a:r>
            <a:endParaRPr lang="en-US" dirty="0"/>
          </a:p>
        </p:txBody>
      </p:sp>
      <p:sp>
        <p:nvSpPr>
          <p:cNvPr id="3" name="Content Placeholder 2"/>
          <p:cNvSpPr>
            <a:spLocks noGrp="1"/>
          </p:cNvSpPr>
          <p:nvPr>
            <p:ph sz="half" idx="1"/>
          </p:nvPr>
        </p:nvSpPr>
        <p:spPr/>
        <p:txBody>
          <a:bodyPr>
            <a:normAutofit fontScale="92500" lnSpcReduction="20000"/>
          </a:bodyPr>
          <a:lstStyle/>
          <a:p>
            <a:r>
              <a:rPr lang="en-US" dirty="0" smtClean="0"/>
              <a:t>This led to a civil war between tribes which Genghis Kahn won for two reasons</a:t>
            </a:r>
          </a:p>
          <a:p>
            <a:pPr marL="914400" lvl="1" indent="-457200">
              <a:buFont typeface="+mj-ea"/>
              <a:buAutoNum type="circleNumDbPlain"/>
            </a:pPr>
            <a:r>
              <a:rPr lang="en-US" dirty="0" smtClean="0"/>
              <a:t>Promoted people based on doing a good job instead of based on who your family member were</a:t>
            </a:r>
          </a:p>
          <a:p>
            <a:pPr marL="914400" lvl="1" indent="-457200">
              <a:buFont typeface="+mj-ea"/>
              <a:buAutoNum type="circleNumDbPlain"/>
            </a:pPr>
            <a:endParaRPr lang="en-US" dirty="0" smtClean="0"/>
          </a:p>
          <a:p>
            <a:pPr marL="914400" lvl="1" indent="-457200">
              <a:buFont typeface="+mj-ea"/>
              <a:buAutoNum type="circleNumDbPlain"/>
            </a:pPr>
            <a:r>
              <a:rPr lang="en-US" dirty="0" smtClean="0"/>
              <a:t>He brought conquered people into his army while killing the leaders of the conquered clans (made peasants love him)</a:t>
            </a:r>
            <a:endParaRPr lang="en-US" dirty="0"/>
          </a:p>
        </p:txBody>
      </p:sp>
      <p:pic>
        <p:nvPicPr>
          <p:cNvPr id="5" name="Content Placeholder 4" descr="a.jpg"/>
          <p:cNvPicPr>
            <a:picLocks noGrp="1" noChangeAspect="1"/>
          </p:cNvPicPr>
          <p:nvPr>
            <p:ph sz="half" idx="2"/>
          </p:nvPr>
        </p:nvPicPr>
        <p:blipFill>
          <a:blip r:embed="rId2"/>
          <a:srcRect t="-5290" b="-5290"/>
          <a:stretch>
            <a:fillRect/>
          </a:stretch>
        </p:blipFill>
        <p:spPr/>
      </p:pic>
    </p:spTree>
  </p:cSld>
  <p:clrMapOvr>
    <a:masterClrMapping/>
  </p:clrMapOvr>
  <p:transition spd="slow">
    <p:random/>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193</TotalTime>
  <Words>2038</Words>
  <Application>Microsoft Macintosh PowerPoint</Application>
  <PresentationFormat>On-screen Show (4:3)</PresentationFormat>
  <Paragraphs>275</Paragraphs>
  <Slides>37</Slides>
  <Notes>0</Notes>
  <HiddenSlides>0</HiddenSlides>
  <MMClips>0</MMClips>
  <ScaleCrop>false</ScaleCrop>
  <HeadingPairs>
    <vt:vector size="4" baseType="variant">
      <vt:variant>
        <vt:lpstr>Design Template</vt:lpstr>
      </vt:variant>
      <vt:variant>
        <vt:i4>1</vt:i4>
      </vt:variant>
      <vt:variant>
        <vt:lpstr>Slide Titles</vt:lpstr>
      </vt:variant>
      <vt:variant>
        <vt:i4>37</vt:i4>
      </vt:variant>
    </vt:vector>
  </HeadingPairs>
  <TitlesOfParts>
    <vt:vector size="38" baseType="lpstr">
      <vt:lpstr>Office Theme</vt:lpstr>
      <vt:lpstr>The Mongols</vt:lpstr>
      <vt:lpstr>Essential Standards</vt:lpstr>
      <vt:lpstr>Clarifying Objectives</vt:lpstr>
      <vt:lpstr>Essential Questions</vt:lpstr>
      <vt:lpstr>Nomads </vt:lpstr>
      <vt:lpstr>Nomads</vt:lpstr>
      <vt:lpstr>Genghis (Kahn) (King)</vt:lpstr>
      <vt:lpstr>Genghis Kahn UNITES Mongols</vt:lpstr>
      <vt:lpstr>Uniting the Mongol Tribes</vt:lpstr>
      <vt:lpstr>Great Kahn </vt:lpstr>
      <vt:lpstr>Essential Questions</vt:lpstr>
      <vt:lpstr>Expanding the Empire</vt:lpstr>
      <vt:lpstr>Essential Questions</vt:lpstr>
      <vt:lpstr>How did they Expand so Fast</vt:lpstr>
      <vt:lpstr>Interrogation/Gun Powder</vt:lpstr>
      <vt:lpstr>Horses </vt:lpstr>
      <vt:lpstr>Interrogation </vt:lpstr>
      <vt:lpstr>Brutality </vt:lpstr>
      <vt:lpstr>Gunpowder </vt:lpstr>
      <vt:lpstr>Bubonic Plague</vt:lpstr>
      <vt:lpstr>Essential Questions</vt:lpstr>
      <vt:lpstr>Downfall of the Mongols</vt:lpstr>
      <vt:lpstr>Downfall of the Mongols</vt:lpstr>
      <vt:lpstr>Why are the Mongols Important? </vt:lpstr>
      <vt:lpstr>Trade Routes Tax Managers</vt:lpstr>
      <vt:lpstr>Essential Questions</vt:lpstr>
      <vt:lpstr>Innovating Communication</vt:lpstr>
      <vt:lpstr>Essential Questions</vt:lpstr>
      <vt:lpstr>Sharing Cultures</vt:lpstr>
      <vt:lpstr>Religious Tolerance</vt:lpstr>
      <vt:lpstr>EOG Questions</vt:lpstr>
      <vt:lpstr>EOG Questions</vt:lpstr>
      <vt:lpstr>EOG Questions</vt:lpstr>
      <vt:lpstr>EOG Questions</vt:lpstr>
      <vt:lpstr>EOG Questions</vt:lpstr>
      <vt:lpstr>Slide 36</vt:lpstr>
      <vt:lpstr>Important Points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Mongols</dc:title>
  <dc:creator>Andrew Garbisch</dc:creator>
  <cp:lastModifiedBy>Andrew Garbisch</cp:lastModifiedBy>
  <cp:revision>17</cp:revision>
  <dcterms:created xsi:type="dcterms:W3CDTF">2014-02-08T19:37:24Z</dcterms:created>
  <dcterms:modified xsi:type="dcterms:W3CDTF">2014-02-08T19:50:42Z</dcterms:modified>
</cp:coreProperties>
</file>