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27.xml" ContentType="application/vnd.openxmlformats-officedocument.presentationml.slide+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26.xml" ContentType="application/vnd.openxmlformats-officedocument.presentationml.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1" r:id="rId6"/>
    <p:sldId id="281" r:id="rId7"/>
    <p:sldId id="280" r:id="rId8"/>
    <p:sldId id="263" r:id="rId9"/>
    <p:sldId id="270" r:id="rId10"/>
    <p:sldId id="262" r:id="rId11"/>
    <p:sldId id="264" r:id="rId12"/>
    <p:sldId id="265" r:id="rId13"/>
    <p:sldId id="266" r:id="rId14"/>
    <p:sldId id="267" r:id="rId15"/>
    <p:sldId id="268" r:id="rId16"/>
    <p:sldId id="269" r:id="rId17"/>
    <p:sldId id="271" r:id="rId18"/>
    <p:sldId id="272" r:id="rId19"/>
    <p:sldId id="273" r:id="rId20"/>
    <p:sldId id="274" r:id="rId21"/>
    <p:sldId id="279" r:id="rId22"/>
    <p:sldId id="275" r:id="rId23"/>
    <p:sldId id="276" r:id="rId24"/>
    <p:sldId id="278" r:id="rId25"/>
    <p:sldId id="277" r:id="rId26"/>
    <p:sldId id="260" r:id="rId27"/>
    <p:sldId id="28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BB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5" d="100"/>
          <a:sy n="75" d="100"/>
        </p:scale>
        <p:origin x="-130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5B8BE8-DB09-DF46-8CF6-83C4AB931222}" type="datetimeFigureOut">
              <a:rPr lang="en-US" smtClean="0"/>
              <a:pPr/>
              <a:t>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AC21D-965C-854A-8204-86339B12E0E4}" type="slidenum">
              <a:rPr lang="en-US" smtClean="0"/>
              <a:pPr/>
              <a:t>‹#›</a:t>
            </a:fld>
            <a:endParaRPr lang="en-US"/>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5B8BE8-DB09-DF46-8CF6-83C4AB931222}" type="datetimeFigureOut">
              <a:rPr lang="en-US" smtClean="0"/>
              <a:pPr/>
              <a:t>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AC21D-965C-854A-8204-86339B12E0E4}" type="slidenum">
              <a:rPr lang="en-US" smtClean="0"/>
              <a:pPr/>
              <a:t>‹#›</a:t>
            </a:fld>
            <a:endParaRPr lang="en-US"/>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5B8BE8-DB09-DF46-8CF6-83C4AB931222}" type="datetimeFigureOut">
              <a:rPr lang="en-US" smtClean="0"/>
              <a:pPr/>
              <a:t>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AC21D-965C-854A-8204-86339B12E0E4}" type="slidenum">
              <a:rPr lang="en-US" smtClean="0"/>
              <a:pPr/>
              <a:t>‹#›</a:t>
            </a:fld>
            <a:endParaRPr lang="en-US"/>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5B8BE8-DB09-DF46-8CF6-83C4AB931222}" type="datetimeFigureOut">
              <a:rPr lang="en-US" smtClean="0"/>
              <a:pPr/>
              <a:t>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AC21D-965C-854A-8204-86339B12E0E4}" type="slidenum">
              <a:rPr lang="en-US" smtClean="0"/>
              <a:pPr/>
              <a:t>‹#›</a:t>
            </a:fld>
            <a:endParaRPr lang="en-US"/>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5B8BE8-DB09-DF46-8CF6-83C4AB931222}" type="datetimeFigureOut">
              <a:rPr lang="en-US" smtClean="0"/>
              <a:pPr/>
              <a:t>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AC21D-965C-854A-8204-86339B12E0E4}" type="slidenum">
              <a:rPr lang="en-US" smtClean="0"/>
              <a:pPr/>
              <a:t>‹#›</a:t>
            </a:fld>
            <a:endParaRPr lang="en-US"/>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5B8BE8-DB09-DF46-8CF6-83C4AB931222}" type="datetimeFigureOut">
              <a:rPr lang="en-US" smtClean="0"/>
              <a:pPr/>
              <a:t>2/16/14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AC21D-965C-854A-8204-86339B12E0E4}" type="slidenum">
              <a:rPr lang="en-US" smtClean="0"/>
              <a:pPr/>
              <a:t>‹#›</a:t>
            </a:fld>
            <a:endParaRPr lang="en-US"/>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5B8BE8-DB09-DF46-8CF6-83C4AB931222}" type="datetimeFigureOut">
              <a:rPr lang="en-US" smtClean="0"/>
              <a:pPr/>
              <a:t>2/16/14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CAC21D-965C-854A-8204-86339B12E0E4}" type="slidenum">
              <a:rPr lang="en-US" smtClean="0"/>
              <a:pPr/>
              <a:t>‹#›</a:t>
            </a:fld>
            <a:endParaRPr lang="en-US"/>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5B8BE8-DB09-DF46-8CF6-83C4AB931222}" type="datetimeFigureOut">
              <a:rPr lang="en-US" smtClean="0"/>
              <a:pPr/>
              <a:t>2/16/14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CAC21D-965C-854A-8204-86339B12E0E4}" type="slidenum">
              <a:rPr lang="en-US" smtClean="0"/>
              <a:pPr/>
              <a:t>‹#›</a:t>
            </a:fld>
            <a:endParaRPr lang="en-US"/>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B8BE8-DB09-DF46-8CF6-83C4AB931222}" type="datetimeFigureOut">
              <a:rPr lang="en-US" smtClean="0"/>
              <a:pPr/>
              <a:t>2/16/14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CAC21D-965C-854A-8204-86339B12E0E4}" type="slidenum">
              <a:rPr lang="en-US" smtClean="0"/>
              <a:pPr/>
              <a:t>‹#›</a:t>
            </a:fld>
            <a:endParaRPr lang="en-US"/>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5B8BE8-DB09-DF46-8CF6-83C4AB931222}" type="datetimeFigureOut">
              <a:rPr lang="en-US" smtClean="0"/>
              <a:pPr/>
              <a:t>2/16/14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AC21D-965C-854A-8204-86339B12E0E4}" type="slidenum">
              <a:rPr lang="en-US" smtClean="0"/>
              <a:pPr/>
              <a:t>‹#›</a:t>
            </a:fld>
            <a:endParaRPr lang="en-US"/>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5B8BE8-DB09-DF46-8CF6-83C4AB931222}" type="datetimeFigureOut">
              <a:rPr lang="en-US" smtClean="0"/>
              <a:pPr/>
              <a:t>2/16/14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AC21D-965C-854A-8204-86339B12E0E4}" type="slidenum">
              <a:rPr lang="en-US" smtClean="0"/>
              <a:pPr/>
              <a:t>‹#›</a:t>
            </a:fld>
            <a:endParaRPr lang="en-US"/>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rgbClr val="0BB6FF"/>
            </a:gs>
            <a:gs pos="100000">
              <a:srgbClr val="FFFF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5B8BE8-DB09-DF46-8CF6-83C4AB931222}" type="datetimeFigureOut">
              <a:rPr lang="en-US" smtClean="0"/>
              <a:pPr/>
              <a:t>2/16/14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AC21D-965C-854A-8204-86339B12E0E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4.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solidFill>
                  <a:schemeClr val="bg1"/>
                </a:solidFill>
              </a:rPr>
              <a:t>World Religions</a:t>
            </a:r>
            <a:endParaRPr lang="en-US" sz="6000" dirty="0">
              <a:solidFill>
                <a:schemeClr val="bg1"/>
              </a:solidFill>
            </a:endParaRPr>
          </a:p>
        </p:txBody>
      </p:sp>
      <p:sp>
        <p:nvSpPr>
          <p:cNvPr id="3" name="Subtitle 2"/>
          <p:cNvSpPr>
            <a:spLocks noGrp="1"/>
          </p:cNvSpPr>
          <p:nvPr>
            <p:ph type="subTitle" idx="1"/>
          </p:nvPr>
        </p:nvSpPr>
        <p:spPr/>
        <p:txBody>
          <a:bodyPr>
            <a:normAutofit/>
          </a:bodyPr>
          <a:lstStyle/>
          <a:p>
            <a:r>
              <a:rPr lang="en-US" sz="4800" dirty="0" smtClean="0">
                <a:solidFill>
                  <a:schemeClr val="bg1"/>
                </a:solidFill>
              </a:rPr>
              <a:t>Hinduism</a:t>
            </a:r>
            <a:endParaRPr lang="en-US" sz="4800" dirty="0">
              <a:solidFill>
                <a:schemeClr val="bg1"/>
              </a:solidFill>
            </a:endParaRPr>
          </a:p>
        </p:txBody>
      </p:sp>
    </p:spTree>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Caste System</a:t>
            </a:r>
            <a:endParaRPr lang="en-US" dirty="0"/>
          </a:p>
        </p:txBody>
      </p:sp>
      <p:sp>
        <p:nvSpPr>
          <p:cNvPr id="3" name="Content Placeholder 2"/>
          <p:cNvSpPr>
            <a:spLocks noGrp="1"/>
          </p:cNvSpPr>
          <p:nvPr>
            <p:ph sz="half" idx="1"/>
          </p:nvPr>
        </p:nvSpPr>
        <p:spPr/>
        <p:txBody>
          <a:bodyPr>
            <a:normAutofit fontScale="92500"/>
          </a:bodyPr>
          <a:lstStyle/>
          <a:p>
            <a:r>
              <a:rPr lang="en-US" dirty="0" smtClean="0"/>
              <a:t>Indian Caste System was based from the Universe Pervading Spirit </a:t>
            </a:r>
            <a:r>
              <a:rPr lang="en-US" dirty="0" err="1" smtClean="0"/>
              <a:t>Purusha</a:t>
            </a:r>
            <a:endParaRPr lang="en-US" dirty="0" smtClean="0"/>
          </a:p>
          <a:p>
            <a:endParaRPr lang="en-US" dirty="0" smtClean="0"/>
          </a:p>
          <a:p>
            <a:r>
              <a:rPr lang="en-US" dirty="0" smtClean="0"/>
              <a:t>They broke the Spirit into 4 different parts</a:t>
            </a:r>
          </a:p>
          <a:p>
            <a:endParaRPr lang="en-US" dirty="0" smtClean="0"/>
          </a:p>
          <a:p>
            <a:r>
              <a:rPr lang="en-US" dirty="0" smtClean="0"/>
              <a:t>Each of these parts were a different part of the Indian Caste System</a:t>
            </a:r>
            <a:endParaRPr lang="en-US" dirty="0"/>
          </a:p>
        </p:txBody>
      </p:sp>
      <p:pic>
        <p:nvPicPr>
          <p:cNvPr id="5" name="Content Placeholder 4" descr="a.jpg"/>
          <p:cNvPicPr>
            <a:picLocks noGrp="1" noChangeAspect="1"/>
          </p:cNvPicPr>
          <p:nvPr>
            <p:ph sz="half" idx="2"/>
          </p:nvPr>
        </p:nvPicPr>
        <p:blipFill>
          <a:blip r:embed="rId2"/>
          <a:srcRect t="-9632" b="-9632"/>
          <a:stretch>
            <a:fillRect/>
          </a:stretch>
        </p:blipFill>
        <p:spPr/>
      </p:pic>
    </p:spTree>
  </p:cSld>
  <p:clrMapOvr>
    <a:masterClrMapping/>
  </p:clrMapOvr>
  <p:transition spd="slow">
    <p:random/>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Caste System</a:t>
            </a:r>
            <a:endParaRPr lang="en-US" dirty="0"/>
          </a:p>
        </p:txBody>
      </p:sp>
      <p:sp>
        <p:nvSpPr>
          <p:cNvPr id="3" name="Content Placeholder 2"/>
          <p:cNvSpPr>
            <a:spLocks noGrp="1"/>
          </p:cNvSpPr>
          <p:nvPr>
            <p:ph sz="half" idx="1"/>
          </p:nvPr>
        </p:nvSpPr>
        <p:spPr/>
        <p:txBody>
          <a:bodyPr>
            <a:normAutofit fontScale="62500" lnSpcReduction="20000"/>
          </a:bodyPr>
          <a:lstStyle/>
          <a:p>
            <a:pPr marL="514350" indent="-514350">
              <a:buFont typeface="+mj-ea"/>
              <a:buAutoNum type="circleNumDbPlain"/>
            </a:pPr>
            <a:r>
              <a:rPr lang="en-US" dirty="0" smtClean="0"/>
              <a:t>(Brahmin) </a:t>
            </a:r>
            <a:r>
              <a:rPr lang="en-US" dirty="0" err="1" smtClean="0"/>
              <a:t>Purusha’s</a:t>
            </a:r>
            <a:r>
              <a:rPr lang="en-US" dirty="0" smtClean="0"/>
              <a:t> head was the top of the pyramid/Indian Cast System &amp; was called Brahmin </a:t>
            </a:r>
          </a:p>
          <a:p>
            <a:pPr marL="514350" indent="-514350">
              <a:buFont typeface="+mj-ea"/>
              <a:buAutoNum type="circleNumDbPlain"/>
            </a:pPr>
            <a:endParaRPr lang="en-US" dirty="0" smtClean="0"/>
          </a:p>
          <a:p>
            <a:pPr marL="514350" indent="-514350">
              <a:buFont typeface="+mj-ea"/>
              <a:buAutoNum type="circleNumDbPlain"/>
            </a:pPr>
            <a:r>
              <a:rPr lang="en-US" dirty="0" smtClean="0"/>
              <a:t>(</a:t>
            </a:r>
            <a:r>
              <a:rPr lang="en-US" dirty="0" err="1" smtClean="0"/>
              <a:t>Kshatriyas</a:t>
            </a:r>
            <a:r>
              <a:rPr lang="en-US" dirty="0" smtClean="0"/>
              <a:t>) Next part of the pyramid/Caste System were his arms called </a:t>
            </a:r>
            <a:r>
              <a:rPr lang="en-US" dirty="0" err="1" smtClean="0"/>
              <a:t>Kshatriyas</a:t>
            </a:r>
            <a:endParaRPr lang="en-US" dirty="0" smtClean="0"/>
          </a:p>
          <a:p>
            <a:pPr marL="514350" indent="-514350">
              <a:buFont typeface="+mj-ea"/>
              <a:buAutoNum type="circleNumDbPlain"/>
            </a:pPr>
            <a:endParaRPr lang="en-US" dirty="0" smtClean="0"/>
          </a:p>
          <a:p>
            <a:pPr marL="514350" indent="-514350">
              <a:buFont typeface="+mj-ea"/>
              <a:buAutoNum type="circleNumDbPlain"/>
            </a:pPr>
            <a:r>
              <a:rPr lang="en-US" dirty="0" smtClean="0"/>
              <a:t>(</a:t>
            </a:r>
            <a:r>
              <a:rPr lang="en-US" dirty="0" err="1" smtClean="0"/>
              <a:t>Vaisyas</a:t>
            </a:r>
            <a:r>
              <a:rPr lang="en-US" dirty="0" smtClean="0"/>
              <a:t>) Next was the 3</a:t>
            </a:r>
            <a:r>
              <a:rPr lang="en-US" baseline="30000" dirty="0" smtClean="0"/>
              <a:t>rd</a:t>
            </a:r>
            <a:r>
              <a:rPr lang="en-US" dirty="0" smtClean="0"/>
              <a:t> section of the pyramid/Caste System which was the thighs of </a:t>
            </a:r>
            <a:r>
              <a:rPr lang="en-US" dirty="0" err="1" smtClean="0"/>
              <a:t>Purusha</a:t>
            </a:r>
            <a:r>
              <a:rPr lang="en-US" dirty="0" smtClean="0"/>
              <a:t> </a:t>
            </a:r>
          </a:p>
          <a:p>
            <a:pPr marL="514350" indent="-514350">
              <a:buFont typeface="+mj-ea"/>
              <a:buAutoNum type="circleNumDbPlain"/>
            </a:pPr>
            <a:endParaRPr lang="en-US" dirty="0" smtClean="0"/>
          </a:p>
          <a:p>
            <a:pPr marL="514350" indent="-514350">
              <a:buFont typeface="+mj-ea"/>
              <a:buAutoNum type="circleNumDbPlain"/>
            </a:pPr>
            <a:r>
              <a:rPr lang="en-US" dirty="0" smtClean="0"/>
              <a:t>(</a:t>
            </a:r>
            <a:r>
              <a:rPr lang="en-US" dirty="0" err="1" smtClean="0"/>
              <a:t>Sudras</a:t>
            </a:r>
            <a:r>
              <a:rPr lang="en-US" dirty="0" smtClean="0"/>
              <a:t>) Lastly were the feet of </a:t>
            </a:r>
            <a:r>
              <a:rPr lang="en-US" dirty="0" err="1" smtClean="0"/>
              <a:t>Purusha</a:t>
            </a:r>
            <a:r>
              <a:rPr lang="en-US" dirty="0" smtClean="0"/>
              <a:t> which was the bottom of the Indian Caste System </a:t>
            </a:r>
          </a:p>
          <a:p>
            <a:pPr marL="514350" indent="-514350">
              <a:buFont typeface="+mj-ea"/>
              <a:buAutoNum type="circleNumDbPlain"/>
            </a:pPr>
            <a:endParaRPr lang="en-US" dirty="0"/>
          </a:p>
          <a:p>
            <a:pPr marL="514350" indent="-514350">
              <a:buFont typeface="+mj-ea"/>
              <a:buAutoNum type="circleNumDbPlain"/>
            </a:pPr>
            <a:endParaRPr lang="en-US" dirty="0"/>
          </a:p>
        </p:txBody>
      </p:sp>
      <p:pic>
        <p:nvPicPr>
          <p:cNvPr id="5" name="Content Placeholder 4" descr="a.jpg"/>
          <p:cNvPicPr>
            <a:picLocks noGrp="1" noChangeAspect="1"/>
          </p:cNvPicPr>
          <p:nvPr>
            <p:ph sz="half" idx="2"/>
          </p:nvPr>
        </p:nvPicPr>
        <p:blipFill>
          <a:blip r:embed="rId2"/>
          <a:srcRect t="-9632" b="-9632"/>
          <a:stretch>
            <a:fillRect/>
          </a:stretch>
        </p:blipFill>
        <p:spPr/>
      </p:pic>
    </p:spTree>
  </p:cSld>
  <p:clrMapOvr>
    <a:masterClrMapping/>
  </p:clrMapOvr>
  <p:transition spd="slow">
    <p:random/>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Caste System (Brahmins) </a:t>
            </a:r>
            <a:endParaRPr lang="en-US" dirty="0"/>
          </a:p>
        </p:txBody>
      </p:sp>
      <p:sp>
        <p:nvSpPr>
          <p:cNvPr id="3" name="Content Placeholder 2"/>
          <p:cNvSpPr>
            <a:spLocks noGrp="1"/>
          </p:cNvSpPr>
          <p:nvPr>
            <p:ph sz="half" idx="1"/>
          </p:nvPr>
        </p:nvSpPr>
        <p:spPr/>
        <p:txBody>
          <a:bodyPr/>
          <a:lstStyle/>
          <a:p>
            <a:r>
              <a:rPr lang="en-US" dirty="0" smtClean="0"/>
              <a:t>Brahmins which were at the top of the pyramid</a:t>
            </a:r>
          </a:p>
          <a:p>
            <a:endParaRPr lang="en-US" dirty="0" smtClean="0"/>
          </a:p>
          <a:p>
            <a:r>
              <a:rPr lang="en-US" dirty="0" smtClean="0"/>
              <a:t>Head</a:t>
            </a:r>
          </a:p>
          <a:p>
            <a:endParaRPr lang="en-US" dirty="0" smtClean="0"/>
          </a:p>
          <a:p>
            <a:r>
              <a:rPr lang="en-US" dirty="0" smtClean="0"/>
              <a:t>Priests </a:t>
            </a:r>
          </a:p>
          <a:p>
            <a:endParaRPr lang="en-US" dirty="0" smtClean="0"/>
          </a:p>
          <a:p>
            <a:r>
              <a:rPr lang="en-US" dirty="0" smtClean="0"/>
              <a:t>They spoke to the </a:t>
            </a:r>
            <a:r>
              <a:rPr lang="en-US" dirty="0" err="1" smtClean="0"/>
              <a:t>god(s</a:t>
            </a:r>
            <a:r>
              <a:rPr lang="en-US" dirty="0" smtClean="0"/>
              <a:t>) </a:t>
            </a:r>
            <a:endParaRPr lang="en-US" dirty="0"/>
          </a:p>
        </p:txBody>
      </p:sp>
      <p:pic>
        <p:nvPicPr>
          <p:cNvPr id="5" name="Content Placeholder 4" descr="a.jpg"/>
          <p:cNvPicPr>
            <a:picLocks noGrp="1" noChangeAspect="1"/>
          </p:cNvPicPr>
          <p:nvPr>
            <p:ph sz="half" idx="2"/>
          </p:nvPr>
        </p:nvPicPr>
        <p:blipFill>
          <a:blip r:embed="rId2"/>
          <a:srcRect t="-14305" b="-14305"/>
          <a:stretch>
            <a:fillRect/>
          </a:stretch>
        </p:blipFill>
        <p:spPr/>
      </p:pic>
    </p:spTree>
  </p:cSld>
  <p:clrMapOvr>
    <a:masterClrMapping/>
  </p:clrMapOvr>
  <p:transition spd="slow">
    <p:random/>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Caste System (</a:t>
            </a:r>
            <a:r>
              <a:rPr lang="en-US" dirty="0" err="1" smtClean="0"/>
              <a:t>Kshatriyas</a:t>
            </a:r>
            <a:r>
              <a:rPr lang="en-US" dirty="0" smtClean="0"/>
              <a:t>)</a:t>
            </a:r>
            <a:endParaRPr lang="en-US" dirty="0"/>
          </a:p>
        </p:txBody>
      </p:sp>
      <p:sp>
        <p:nvSpPr>
          <p:cNvPr id="3" name="Content Placeholder 2"/>
          <p:cNvSpPr>
            <a:spLocks noGrp="1"/>
          </p:cNvSpPr>
          <p:nvPr>
            <p:ph sz="half" idx="1"/>
          </p:nvPr>
        </p:nvSpPr>
        <p:spPr/>
        <p:txBody>
          <a:bodyPr/>
          <a:lstStyle/>
          <a:p>
            <a:r>
              <a:rPr lang="en-US" dirty="0" err="1" smtClean="0"/>
              <a:t>Kshatriyas</a:t>
            </a:r>
            <a:r>
              <a:rPr lang="en-US" dirty="0" smtClean="0"/>
              <a:t> were the second layer of the pyramid </a:t>
            </a:r>
          </a:p>
          <a:p>
            <a:endParaRPr lang="en-US" dirty="0" smtClean="0"/>
          </a:p>
          <a:p>
            <a:r>
              <a:rPr lang="en-US" dirty="0" smtClean="0"/>
              <a:t>Arms </a:t>
            </a:r>
          </a:p>
          <a:p>
            <a:endParaRPr lang="en-US" dirty="0" smtClean="0"/>
          </a:p>
          <a:p>
            <a:r>
              <a:rPr lang="en-US" dirty="0" smtClean="0"/>
              <a:t>Warriors of the religion</a:t>
            </a:r>
            <a:endParaRPr lang="en-US" dirty="0"/>
          </a:p>
        </p:txBody>
      </p:sp>
      <p:pic>
        <p:nvPicPr>
          <p:cNvPr id="5" name="Content Placeholder 4" descr="a.jpg"/>
          <p:cNvPicPr>
            <a:picLocks noGrp="1" noChangeAspect="1"/>
          </p:cNvPicPr>
          <p:nvPr>
            <p:ph sz="half" idx="2"/>
          </p:nvPr>
        </p:nvPicPr>
        <p:blipFill>
          <a:blip r:embed="rId2"/>
          <a:srcRect t="-6034" b="-6034"/>
          <a:stretch>
            <a:fillRect/>
          </a:stretch>
        </p:blipFill>
        <p:spPr/>
      </p:pic>
    </p:spTree>
  </p:cSld>
  <p:clrMapOvr>
    <a:masterClrMapping/>
  </p:clrMapOvr>
  <p:transition spd="slow">
    <p:random/>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Caste System (</a:t>
            </a:r>
            <a:r>
              <a:rPr lang="en-US" dirty="0" err="1" smtClean="0"/>
              <a:t>Vaisyas</a:t>
            </a:r>
            <a:r>
              <a:rPr lang="en-US" dirty="0" smtClean="0"/>
              <a:t>) </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err="1" smtClean="0"/>
              <a:t>Vaisyas</a:t>
            </a:r>
            <a:r>
              <a:rPr lang="en-US" dirty="0" smtClean="0"/>
              <a:t> was the 3</a:t>
            </a:r>
            <a:r>
              <a:rPr lang="en-US" baseline="30000" dirty="0" smtClean="0"/>
              <a:t>rd</a:t>
            </a:r>
            <a:r>
              <a:rPr lang="en-US" dirty="0" smtClean="0"/>
              <a:t> layer of the Indian Caste System</a:t>
            </a:r>
          </a:p>
          <a:p>
            <a:endParaRPr lang="en-US" dirty="0" smtClean="0"/>
          </a:p>
          <a:p>
            <a:r>
              <a:rPr lang="en-US" dirty="0" smtClean="0"/>
              <a:t>Thighs </a:t>
            </a:r>
          </a:p>
          <a:p>
            <a:endParaRPr lang="en-US" dirty="0" smtClean="0"/>
          </a:p>
          <a:p>
            <a:r>
              <a:rPr lang="en-US" dirty="0" smtClean="0"/>
              <a:t>Merchants (storeowners) Artisans (building designers)</a:t>
            </a:r>
          </a:p>
          <a:p>
            <a:endParaRPr lang="en-US" dirty="0" smtClean="0"/>
          </a:p>
          <a:p>
            <a:r>
              <a:rPr lang="en-US" dirty="0" smtClean="0"/>
              <a:t>They provide money for the priests &amp; warriors</a:t>
            </a:r>
            <a:endParaRPr lang="en-US" dirty="0"/>
          </a:p>
        </p:txBody>
      </p:sp>
      <p:pic>
        <p:nvPicPr>
          <p:cNvPr id="5" name="Content Placeholder 4" descr="a.jpg"/>
          <p:cNvPicPr>
            <a:picLocks noGrp="1" noChangeAspect="1"/>
          </p:cNvPicPr>
          <p:nvPr>
            <p:ph sz="half" idx="2"/>
          </p:nvPr>
        </p:nvPicPr>
        <p:blipFill>
          <a:blip r:embed="rId2"/>
          <a:srcRect l="-19403" r="-19403"/>
          <a:stretch>
            <a:fillRect/>
          </a:stretch>
        </p:blipFill>
        <p:spPr/>
      </p:pic>
    </p:spTree>
  </p:cSld>
  <p:clrMapOvr>
    <a:masterClrMapping/>
  </p:clrMapOvr>
  <p:transition spd="slow">
    <p:random/>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Caste System (</a:t>
            </a:r>
            <a:r>
              <a:rPr lang="en-US" dirty="0" err="1" smtClean="0"/>
              <a:t>Sudras</a:t>
            </a:r>
            <a:r>
              <a:rPr lang="en-US" dirty="0" smtClean="0"/>
              <a:t>) </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err="1" smtClean="0"/>
              <a:t>Sudras</a:t>
            </a:r>
            <a:r>
              <a:rPr lang="en-US" dirty="0" smtClean="0"/>
              <a:t> was the last layer of the Indian Caste System</a:t>
            </a:r>
          </a:p>
          <a:p>
            <a:endParaRPr lang="en-US" dirty="0" smtClean="0"/>
          </a:p>
          <a:p>
            <a:r>
              <a:rPr lang="en-US" dirty="0" smtClean="0"/>
              <a:t>Feet </a:t>
            </a:r>
          </a:p>
          <a:p>
            <a:endParaRPr lang="en-US" dirty="0" smtClean="0"/>
          </a:p>
          <a:p>
            <a:r>
              <a:rPr lang="en-US" dirty="0" smtClean="0"/>
              <a:t>Slaves &amp; farmers </a:t>
            </a:r>
          </a:p>
          <a:p>
            <a:endParaRPr lang="en-US" dirty="0" smtClean="0"/>
          </a:p>
          <a:p>
            <a:r>
              <a:rPr lang="en-US" dirty="0" smtClean="0"/>
              <a:t>Foundation of the Indian Caste System </a:t>
            </a:r>
          </a:p>
          <a:p>
            <a:endParaRPr lang="en-US" dirty="0" smtClean="0"/>
          </a:p>
          <a:p>
            <a:r>
              <a:rPr lang="en-US" dirty="0" smtClean="0"/>
              <a:t>Provided food for everyone &amp; built everything </a:t>
            </a:r>
            <a:endParaRPr lang="en-US" dirty="0"/>
          </a:p>
        </p:txBody>
      </p:sp>
      <p:pic>
        <p:nvPicPr>
          <p:cNvPr id="5" name="Content Placeholder 4" descr="a.jpg"/>
          <p:cNvPicPr>
            <a:picLocks noGrp="1" noChangeAspect="1"/>
          </p:cNvPicPr>
          <p:nvPr>
            <p:ph sz="half" idx="2"/>
          </p:nvPr>
        </p:nvPicPr>
        <p:blipFill>
          <a:blip r:embed="rId2"/>
          <a:srcRect t="-34204" b="-34204"/>
          <a:stretch>
            <a:fillRect/>
          </a:stretch>
        </p:blipFill>
        <p:spPr/>
      </p:pic>
    </p:spTree>
  </p:cSld>
  <p:clrMapOvr>
    <a:masterClrMapping/>
  </p:clrMapOvr>
  <p:transition spd="slow">
    <p:random/>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Dharma  </a:t>
            </a:r>
            <a:endParaRPr lang="en-US" dirty="0"/>
          </a:p>
        </p:txBody>
      </p:sp>
      <p:sp>
        <p:nvSpPr>
          <p:cNvPr id="3" name="Content Placeholder 2"/>
          <p:cNvSpPr>
            <a:spLocks noGrp="1"/>
          </p:cNvSpPr>
          <p:nvPr>
            <p:ph sz="half" idx="1"/>
          </p:nvPr>
        </p:nvSpPr>
        <p:spPr/>
        <p:txBody>
          <a:bodyPr>
            <a:normAutofit fontScale="92500"/>
          </a:bodyPr>
          <a:lstStyle/>
          <a:p>
            <a:r>
              <a:rPr lang="en-US" dirty="0" smtClean="0"/>
              <a:t>An individuals role (job) in LIFE &amp; SOCIETY</a:t>
            </a:r>
          </a:p>
          <a:p>
            <a:endParaRPr lang="en-US" dirty="0" smtClean="0"/>
          </a:p>
          <a:p>
            <a:r>
              <a:rPr lang="en-US" dirty="0" smtClean="0"/>
              <a:t>Dharma is solely dependent by birth/caste</a:t>
            </a:r>
          </a:p>
          <a:p>
            <a:endParaRPr lang="en-US" dirty="0" smtClean="0"/>
          </a:p>
          <a:p>
            <a:r>
              <a:rPr lang="en-US" dirty="0" smtClean="0"/>
              <a:t>If you are a </a:t>
            </a:r>
            <a:r>
              <a:rPr lang="en-US" dirty="0" err="1" smtClean="0"/>
              <a:t>sudra</a:t>
            </a:r>
            <a:r>
              <a:rPr lang="en-US" dirty="0" smtClean="0"/>
              <a:t> that will be your role &amp; you should never try to be anything but a </a:t>
            </a:r>
            <a:r>
              <a:rPr lang="en-US" dirty="0" err="1" smtClean="0"/>
              <a:t>sudra</a:t>
            </a:r>
            <a:endParaRPr lang="en-US" dirty="0"/>
          </a:p>
        </p:txBody>
      </p:sp>
      <p:pic>
        <p:nvPicPr>
          <p:cNvPr id="5" name="Content Placeholder 4" descr="a.jpg"/>
          <p:cNvPicPr>
            <a:picLocks noGrp="1" noChangeAspect="1"/>
          </p:cNvPicPr>
          <p:nvPr>
            <p:ph sz="half" idx="2"/>
          </p:nvPr>
        </p:nvPicPr>
        <p:blipFill>
          <a:blip r:embed="rId2"/>
          <a:srcRect t="-6034" b="-6034"/>
          <a:stretch>
            <a:fillRect/>
          </a:stretch>
        </p:blipFill>
        <p:spPr/>
      </p:pic>
    </p:spTree>
  </p:cSld>
  <p:clrMapOvr>
    <a:masterClrMapping/>
  </p:clrMapOvr>
  <p:transition spd="slow">
    <p:random/>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Dharma</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(General Krishna) “Having regard to your own duty also, you ought not to falter, for there is nothing better for a </a:t>
            </a:r>
            <a:r>
              <a:rPr lang="en-US" dirty="0" err="1" smtClean="0"/>
              <a:t>Kshatriya</a:t>
            </a:r>
            <a:r>
              <a:rPr lang="en-US" dirty="0" smtClean="0"/>
              <a:t> then a righteous battle.”</a:t>
            </a:r>
          </a:p>
          <a:p>
            <a:endParaRPr lang="en-US" dirty="0" smtClean="0"/>
          </a:p>
          <a:p>
            <a:r>
              <a:rPr lang="en-US" dirty="0" smtClean="0"/>
              <a:t>General Krishna telling a soldier who is part of the </a:t>
            </a:r>
            <a:r>
              <a:rPr lang="en-US" dirty="0" err="1" smtClean="0"/>
              <a:t>Kshatriya</a:t>
            </a:r>
            <a:r>
              <a:rPr lang="en-US" dirty="0" smtClean="0"/>
              <a:t> part of the Caste System that to fulfill his personal Dharma he should fight because he is a member of that part of the Caste System </a:t>
            </a:r>
            <a:endParaRPr lang="en-US" dirty="0"/>
          </a:p>
        </p:txBody>
      </p:sp>
      <p:pic>
        <p:nvPicPr>
          <p:cNvPr id="5" name="Content Placeholder 4" descr="a.jpg"/>
          <p:cNvPicPr>
            <a:picLocks noGrp="1" noChangeAspect="1"/>
          </p:cNvPicPr>
          <p:nvPr>
            <p:ph sz="half" idx="2"/>
          </p:nvPr>
        </p:nvPicPr>
        <p:blipFill>
          <a:blip r:embed="rId2"/>
          <a:srcRect l="-8729" r="-8729"/>
          <a:stretch>
            <a:fillRect/>
          </a:stretch>
        </p:blipFill>
        <p:spPr/>
      </p:pic>
    </p:spTree>
  </p:cSld>
  <p:clrMapOvr>
    <a:masterClrMapping/>
  </p:clrMapOvr>
  <p:transition spd="slow">
    <p:random/>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 Reasons for doing your Dharma (job)</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There were many personal reasons for carrying out your Dharma to the best of your ability</a:t>
            </a:r>
          </a:p>
          <a:p>
            <a:endParaRPr lang="en-US" dirty="0" smtClean="0"/>
          </a:p>
          <a:p>
            <a:r>
              <a:rPr lang="en-US" dirty="0" smtClean="0"/>
              <a:t>People of Ancient India were constantly worried about their </a:t>
            </a:r>
            <a:r>
              <a:rPr lang="en-US" dirty="0" err="1" smtClean="0"/>
              <a:t>Samsara</a:t>
            </a:r>
            <a:endParaRPr lang="en-US" dirty="0" smtClean="0"/>
          </a:p>
          <a:p>
            <a:endParaRPr lang="en-US" dirty="0" smtClean="0"/>
          </a:p>
          <a:p>
            <a:r>
              <a:rPr lang="en-US" dirty="0" smtClean="0"/>
              <a:t>They also eventually wanted to achieve their </a:t>
            </a:r>
            <a:r>
              <a:rPr lang="en-US" dirty="0" err="1" smtClean="0"/>
              <a:t>Moksha</a:t>
            </a:r>
            <a:endParaRPr lang="en-US" dirty="0" smtClean="0"/>
          </a:p>
          <a:p>
            <a:endParaRPr lang="en-US" dirty="0" smtClean="0"/>
          </a:p>
          <a:p>
            <a:r>
              <a:rPr lang="en-US" dirty="0" smtClean="0"/>
              <a:t>They were very aware of Karma</a:t>
            </a:r>
          </a:p>
          <a:p>
            <a:endParaRPr lang="en-US" dirty="0"/>
          </a:p>
          <a:p>
            <a:endParaRPr lang="en-US" dirty="0"/>
          </a:p>
        </p:txBody>
      </p:sp>
      <p:pic>
        <p:nvPicPr>
          <p:cNvPr id="5" name="Content Placeholder 4" descr="a.jpg"/>
          <p:cNvPicPr>
            <a:picLocks noGrp="1" noChangeAspect="1"/>
          </p:cNvPicPr>
          <p:nvPr>
            <p:ph sz="half" idx="2"/>
          </p:nvPr>
        </p:nvPicPr>
        <p:blipFill>
          <a:blip r:embed="rId2"/>
          <a:srcRect t="-6034" b="-6034"/>
          <a:stretch>
            <a:fillRect/>
          </a:stretch>
        </p:blipFill>
        <p:spPr/>
      </p:pic>
    </p:spTree>
  </p:cSld>
  <p:clrMapOvr>
    <a:masterClrMapping/>
  </p:clrMapOvr>
  <p:transition spd="slow">
    <p:random/>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Samsara</a:t>
            </a:r>
            <a:r>
              <a:rPr lang="en-US" dirty="0" smtClean="0"/>
              <a:t> (Reincarnation)</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err="1" smtClean="0"/>
              <a:t>Samsara</a:t>
            </a:r>
            <a:r>
              <a:rPr lang="en-US" dirty="0" smtClean="0"/>
              <a:t> is the cycle of rebirth or Reincarnation</a:t>
            </a:r>
          </a:p>
          <a:p>
            <a:endParaRPr lang="en-US" dirty="0" smtClean="0"/>
          </a:p>
          <a:p>
            <a:r>
              <a:rPr lang="en-US" dirty="0" smtClean="0"/>
              <a:t>When you die your Soul is transferred to another living thing as it is being born</a:t>
            </a:r>
          </a:p>
          <a:p>
            <a:endParaRPr lang="en-US" dirty="0" smtClean="0"/>
          </a:p>
          <a:p>
            <a:r>
              <a:rPr lang="en-US" dirty="0" smtClean="0"/>
              <a:t>If you do a good job at fulfilling your Dharma things will improve for you</a:t>
            </a:r>
            <a:endParaRPr lang="en-US" dirty="0"/>
          </a:p>
        </p:txBody>
      </p:sp>
      <p:pic>
        <p:nvPicPr>
          <p:cNvPr id="5" name="Content Placeholder 4" descr="a.jpg"/>
          <p:cNvPicPr>
            <a:picLocks noGrp="1" noChangeAspect="1"/>
          </p:cNvPicPr>
          <p:nvPr>
            <p:ph sz="half" idx="2"/>
          </p:nvPr>
        </p:nvPicPr>
        <p:blipFill>
          <a:blip r:embed="rId2"/>
          <a:srcRect t="-6034" b="-6034"/>
          <a:stretch>
            <a:fillRect/>
          </a:stretch>
        </p:blipFill>
        <p:spPr/>
      </p:pic>
    </p:spTree>
  </p:cSld>
  <p:clrMapOvr>
    <a:masterClrMapping/>
  </p:clrMapOvr>
  <p:transition spd="slow">
    <p:random/>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Standards</a:t>
            </a:r>
            <a:endParaRPr lang="en-US" dirty="0"/>
          </a:p>
        </p:txBody>
      </p:sp>
      <p:sp>
        <p:nvSpPr>
          <p:cNvPr id="3" name="Content Placeholder 2"/>
          <p:cNvSpPr>
            <a:spLocks noGrp="1"/>
          </p:cNvSpPr>
          <p:nvPr>
            <p:ph idx="1"/>
          </p:nvPr>
        </p:nvSpPr>
        <p:spPr/>
        <p:txBody>
          <a:bodyPr/>
          <a:lstStyle/>
          <a:p>
            <a:r>
              <a:rPr lang="en-US" dirty="0" smtClean="0"/>
              <a:t>6.C.1 </a:t>
            </a:r>
            <a:r>
              <a:rPr lang="en-US" b="1" dirty="0" smtClean="0"/>
              <a:t>Explain how the behaviors and practices of individuals and groups influenced societies, civilizations and regions.</a:t>
            </a:r>
          </a:p>
          <a:p>
            <a:endParaRPr lang="en-US" b="1" dirty="0" smtClean="0"/>
          </a:p>
          <a:p>
            <a:r>
              <a:rPr lang="en-US" dirty="0" smtClean="0"/>
              <a:t>6.C&amp;G.1 </a:t>
            </a:r>
            <a:r>
              <a:rPr lang="en-US" b="1" dirty="0" smtClean="0"/>
              <a:t>Understand the development of government in various civilizations, societies and regions.</a:t>
            </a:r>
            <a:endParaRPr lang="en-US" dirty="0"/>
          </a:p>
        </p:txBody>
      </p:sp>
    </p:spTree>
  </p:cSld>
  <p:clrMapOvr>
    <a:masterClrMapping/>
  </p:clrMapOvr>
  <p:transition spd="slow">
    <p:random/>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Samsara</a:t>
            </a:r>
            <a:r>
              <a:rPr lang="en-US" dirty="0" smtClean="0"/>
              <a:t> (Reincarnation)</a:t>
            </a:r>
            <a:endParaRPr lang="en-US" dirty="0"/>
          </a:p>
        </p:txBody>
      </p:sp>
      <p:sp>
        <p:nvSpPr>
          <p:cNvPr id="3" name="Content Placeholder 2"/>
          <p:cNvSpPr>
            <a:spLocks noGrp="1"/>
          </p:cNvSpPr>
          <p:nvPr>
            <p:ph sz="half" idx="1"/>
          </p:nvPr>
        </p:nvSpPr>
        <p:spPr/>
        <p:txBody>
          <a:bodyPr>
            <a:normAutofit fontScale="77500" lnSpcReduction="20000"/>
          </a:bodyPr>
          <a:lstStyle/>
          <a:p>
            <a:r>
              <a:rPr lang="en-US" dirty="0" smtClean="0"/>
              <a:t>If you have done well you will be born into a higher class in the Indian Caste System</a:t>
            </a:r>
          </a:p>
          <a:p>
            <a:endParaRPr lang="en-US" dirty="0" smtClean="0"/>
          </a:p>
          <a:p>
            <a:r>
              <a:rPr lang="en-US" dirty="0" smtClean="0"/>
              <a:t>You may eventually be born into the Brahmin </a:t>
            </a:r>
          </a:p>
          <a:p>
            <a:endParaRPr lang="en-US" dirty="0" smtClean="0"/>
          </a:p>
          <a:p>
            <a:r>
              <a:rPr lang="en-US" dirty="0" smtClean="0"/>
              <a:t>If you do a bad job fulfilling your Dharma you will either be born into a lower part of the Caste System when you reincarnate or out of the Caste System &amp; have to work your way back into it</a:t>
            </a:r>
            <a:endParaRPr lang="en-US" dirty="0"/>
          </a:p>
        </p:txBody>
      </p:sp>
      <p:pic>
        <p:nvPicPr>
          <p:cNvPr id="5" name="Content Placeholder 4" descr="a.jpg"/>
          <p:cNvPicPr>
            <a:picLocks noGrp="1" noChangeAspect="1"/>
          </p:cNvPicPr>
          <p:nvPr>
            <p:ph sz="half" idx="2"/>
          </p:nvPr>
        </p:nvPicPr>
        <p:blipFill>
          <a:blip r:embed="rId2"/>
          <a:srcRect t="-6034" b="-6034"/>
          <a:stretch>
            <a:fillRect/>
          </a:stretch>
        </p:blipFill>
        <p:spPr/>
      </p:pic>
    </p:spTree>
  </p:cSld>
  <p:clrMapOvr>
    <a:masterClrMapping/>
  </p:clrMapOvr>
  <p:transition spd="slow">
    <p:random/>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Essential Questions</a:t>
            </a:r>
            <a:endParaRPr lang="en-US" dirty="0"/>
          </a:p>
        </p:txBody>
      </p:sp>
      <p:sp>
        <p:nvSpPr>
          <p:cNvPr id="6" name="Content Placeholder 5"/>
          <p:cNvSpPr>
            <a:spLocks noGrp="1"/>
          </p:cNvSpPr>
          <p:nvPr>
            <p:ph idx="1"/>
          </p:nvPr>
        </p:nvSpPr>
        <p:spPr/>
        <p:txBody>
          <a:bodyPr/>
          <a:lstStyle/>
          <a:p>
            <a:r>
              <a:rPr lang="en-US" dirty="0" smtClean="0"/>
              <a:t>Get with a partner and answer….</a:t>
            </a:r>
          </a:p>
          <a:p>
            <a:endParaRPr lang="en-US" dirty="0" smtClean="0"/>
          </a:p>
          <a:p>
            <a:r>
              <a:rPr lang="en-US" dirty="0" smtClean="0"/>
              <a:t>How does India’s Social Structure (Caste System) relate to their religion?</a:t>
            </a:r>
          </a:p>
          <a:p>
            <a:endParaRPr lang="en-US" dirty="0"/>
          </a:p>
        </p:txBody>
      </p:sp>
    </p:spTree>
  </p:cSld>
  <p:clrMapOvr>
    <a:masterClrMapping/>
  </p:clrMapOvr>
  <p:transition spd="slow">
    <p:random/>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Moksha</a:t>
            </a:r>
            <a:r>
              <a:rPr lang="en-US" dirty="0" smtClean="0"/>
              <a:t> (Release)</a:t>
            </a:r>
            <a:endParaRPr lang="en-US" dirty="0"/>
          </a:p>
        </p:txBody>
      </p:sp>
      <p:sp>
        <p:nvSpPr>
          <p:cNvPr id="3" name="Content Placeholder 2"/>
          <p:cNvSpPr>
            <a:spLocks noGrp="1"/>
          </p:cNvSpPr>
          <p:nvPr>
            <p:ph sz="half" idx="1"/>
          </p:nvPr>
        </p:nvSpPr>
        <p:spPr/>
        <p:txBody>
          <a:bodyPr/>
          <a:lstStyle/>
          <a:p>
            <a:r>
              <a:rPr lang="en-US" dirty="0" smtClean="0"/>
              <a:t>The ultimate goal is to achieve </a:t>
            </a:r>
            <a:r>
              <a:rPr lang="en-US" dirty="0" err="1" smtClean="0"/>
              <a:t>Moksha</a:t>
            </a:r>
            <a:endParaRPr lang="en-US" dirty="0" smtClean="0"/>
          </a:p>
          <a:p>
            <a:endParaRPr lang="en-US" dirty="0" smtClean="0"/>
          </a:p>
          <a:p>
            <a:r>
              <a:rPr lang="en-US" dirty="0" err="1" smtClean="0"/>
              <a:t>Moksha</a:t>
            </a:r>
            <a:r>
              <a:rPr lang="en-US" dirty="0" smtClean="0"/>
              <a:t> is the release out of the rebirth cycle</a:t>
            </a:r>
          </a:p>
          <a:p>
            <a:endParaRPr lang="en-US" dirty="0" smtClean="0"/>
          </a:p>
          <a:p>
            <a:r>
              <a:rPr lang="en-US" dirty="0" smtClean="0"/>
              <a:t>It sends you to the Indian afterlife</a:t>
            </a:r>
            <a:endParaRPr lang="en-US" dirty="0"/>
          </a:p>
        </p:txBody>
      </p:sp>
      <p:pic>
        <p:nvPicPr>
          <p:cNvPr id="5" name="Content Placeholder 4" descr="a.jpg"/>
          <p:cNvPicPr>
            <a:picLocks noGrp="1" noChangeAspect="1"/>
          </p:cNvPicPr>
          <p:nvPr>
            <p:ph sz="half" idx="2"/>
          </p:nvPr>
        </p:nvPicPr>
        <p:blipFill>
          <a:blip r:embed="rId2"/>
          <a:srcRect t="-10986" b="-10986"/>
          <a:stretch>
            <a:fillRect/>
          </a:stretch>
        </p:blipFill>
        <p:spPr/>
      </p:pic>
    </p:spTree>
  </p:cSld>
  <p:clrMapOvr>
    <a:masterClrMapping/>
  </p:clrMapOvr>
  <p:transition spd="slow">
    <p:random/>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Karma (Law of Life)</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Karma is the religious law that holds all this together</a:t>
            </a:r>
          </a:p>
          <a:p>
            <a:endParaRPr lang="en-US" dirty="0" smtClean="0"/>
          </a:p>
          <a:p>
            <a:r>
              <a:rPr lang="en-US" dirty="0" smtClean="0"/>
              <a:t>“The doer of good becomes good, the doer of evil becomes evil, One becomes virtues' by virtues action, bad by bad action”</a:t>
            </a:r>
          </a:p>
          <a:p>
            <a:endParaRPr lang="en-US" dirty="0" smtClean="0"/>
          </a:p>
          <a:p>
            <a:r>
              <a:rPr lang="en-US" dirty="0" smtClean="0"/>
              <a:t>Out of the Veda</a:t>
            </a:r>
            <a:endParaRPr lang="en-US" dirty="0"/>
          </a:p>
        </p:txBody>
      </p:sp>
      <p:pic>
        <p:nvPicPr>
          <p:cNvPr id="5" name="Content Placeholder 4" descr="a.jpg"/>
          <p:cNvPicPr>
            <a:picLocks noGrp="1" noChangeAspect="1"/>
          </p:cNvPicPr>
          <p:nvPr>
            <p:ph sz="half" idx="2"/>
          </p:nvPr>
        </p:nvPicPr>
        <p:blipFill>
          <a:blip r:embed="rId2"/>
          <a:srcRect t="-6034" b="-6034"/>
          <a:stretch>
            <a:fillRect/>
          </a:stretch>
        </p:blipFill>
        <p:spPr/>
      </p:pic>
    </p:spTree>
  </p:cSld>
  <p:clrMapOvr>
    <a:masterClrMapping/>
  </p:clrMapOvr>
  <p:transition spd="slow">
    <p:random/>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Essential Questions</a:t>
            </a:r>
            <a:endParaRPr lang="en-US" dirty="0"/>
          </a:p>
        </p:txBody>
      </p:sp>
      <p:sp>
        <p:nvSpPr>
          <p:cNvPr id="6" name="Content Placeholder 5"/>
          <p:cNvSpPr>
            <a:spLocks noGrp="1"/>
          </p:cNvSpPr>
          <p:nvPr>
            <p:ph idx="1"/>
          </p:nvPr>
        </p:nvSpPr>
        <p:spPr/>
        <p:txBody>
          <a:bodyPr/>
          <a:lstStyle/>
          <a:p>
            <a:r>
              <a:rPr lang="en-US" dirty="0" smtClean="0"/>
              <a:t>Get with a partner and answer….</a:t>
            </a:r>
          </a:p>
          <a:p>
            <a:endParaRPr lang="en-US" dirty="0" smtClean="0"/>
          </a:p>
          <a:p>
            <a:r>
              <a:rPr lang="en-US" dirty="0" smtClean="0"/>
              <a:t>What role does KARMA have in Hinduism?</a:t>
            </a:r>
          </a:p>
          <a:p>
            <a:endParaRPr lang="en-US" dirty="0" smtClean="0"/>
          </a:p>
          <a:p>
            <a:r>
              <a:rPr lang="en-US" dirty="0" smtClean="0"/>
              <a:t>What is the POLITICAL THOUGHT behind Karma?</a:t>
            </a:r>
          </a:p>
          <a:p>
            <a:endParaRPr lang="en-US" dirty="0"/>
          </a:p>
        </p:txBody>
      </p:sp>
    </p:spTree>
  </p:cSld>
  <p:clrMapOvr>
    <a:masterClrMapping/>
  </p:clrMapOvr>
  <p:transition spd="slow">
    <p:random/>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 of Hinduism</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Hinduism spread much like other religions</a:t>
            </a:r>
          </a:p>
          <a:p>
            <a:endParaRPr lang="en-US" dirty="0" smtClean="0"/>
          </a:p>
          <a:p>
            <a:r>
              <a:rPr lang="en-US" dirty="0" smtClean="0"/>
              <a:t>Merchants from India spread Hinduism (culture) as they traveled on trading networks</a:t>
            </a:r>
          </a:p>
          <a:p>
            <a:endParaRPr lang="en-US" dirty="0" smtClean="0"/>
          </a:p>
          <a:p>
            <a:r>
              <a:rPr lang="en-US" dirty="0" smtClean="0"/>
              <a:t>Missionaries also spread Hinduism later after it was more established</a:t>
            </a:r>
            <a:endParaRPr lang="en-US" dirty="0"/>
          </a:p>
        </p:txBody>
      </p:sp>
      <p:pic>
        <p:nvPicPr>
          <p:cNvPr id="5" name="Content Placeholder 4" descr="a.jpg"/>
          <p:cNvPicPr>
            <a:picLocks noGrp="1" noChangeAspect="1"/>
          </p:cNvPicPr>
          <p:nvPr>
            <p:ph sz="half" idx="2"/>
          </p:nvPr>
        </p:nvPicPr>
        <p:blipFill>
          <a:blip r:embed="rId2"/>
          <a:srcRect t="-42216" b="-42216"/>
          <a:stretch>
            <a:fillRect/>
          </a:stretch>
        </p:blipFill>
        <p:spPr>
          <a:xfrm>
            <a:off x="4648200" y="628054"/>
            <a:ext cx="4038600" cy="5945577"/>
          </a:xfrm>
        </p:spPr>
      </p:pic>
    </p:spTree>
  </p:cSld>
  <p:clrMapOvr>
    <a:masterClrMapping/>
  </p:clrMapOvr>
  <p:transition spd="slow">
    <p:random/>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EOG Questions</a:t>
            </a:r>
            <a:endParaRPr lang="en-US" dirty="0"/>
          </a:p>
        </p:txBody>
      </p:sp>
      <p:sp>
        <p:nvSpPr>
          <p:cNvPr id="3" name="Content Placeholder 2"/>
          <p:cNvSpPr>
            <a:spLocks noGrp="1"/>
          </p:cNvSpPr>
          <p:nvPr>
            <p:ph idx="1"/>
          </p:nvPr>
        </p:nvSpPr>
        <p:spPr/>
        <p:txBody>
          <a:bodyPr>
            <a:normAutofit fontScale="85000" lnSpcReduction="20000"/>
          </a:bodyPr>
          <a:lstStyle/>
          <a:p>
            <a:r>
              <a:rPr lang="en-US" sz="3765" dirty="0" smtClean="0"/>
              <a:t>How did early Hinduism spread around the world? </a:t>
            </a:r>
          </a:p>
          <a:p>
            <a:endParaRPr lang="en-US" dirty="0" smtClean="0"/>
          </a:p>
          <a:p>
            <a:r>
              <a:rPr lang="en-US" dirty="0" smtClean="0"/>
              <a:t>A) Missionaries followed conquerors and colonists. </a:t>
            </a:r>
          </a:p>
          <a:p>
            <a:endParaRPr lang="en-US" dirty="0" smtClean="0"/>
          </a:p>
          <a:p>
            <a:r>
              <a:rPr lang="en-US" dirty="0" smtClean="0"/>
              <a:t>B) Bibles were published in all languages. </a:t>
            </a:r>
          </a:p>
          <a:p>
            <a:endParaRPr lang="en-US" dirty="0" smtClean="0"/>
          </a:p>
          <a:p>
            <a:r>
              <a:rPr lang="en-US" dirty="0" smtClean="0"/>
              <a:t>C) Christian sea captains sold fares to other Christians. </a:t>
            </a:r>
          </a:p>
          <a:p>
            <a:endParaRPr lang="en-US" dirty="0" smtClean="0"/>
          </a:p>
          <a:p>
            <a:r>
              <a:rPr lang="en-US" dirty="0" smtClean="0"/>
              <a:t>D) European monarchs practiced the religion when they traveled.</a:t>
            </a:r>
            <a:endParaRPr lang="en-US" dirty="0"/>
          </a:p>
        </p:txBody>
      </p:sp>
    </p:spTree>
  </p:cSld>
  <p:clrMapOvr>
    <a:masterClrMapping/>
  </p:clrMapOvr>
  <p:transition spd="slow">
    <p:random/>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Important Points</a:t>
            </a:r>
            <a:endParaRPr lang="en-US" dirty="0"/>
          </a:p>
        </p:txBody>
      </p:sp>
      <p:sp>
        <p:nvSpPr>
          <p:cNvPr id="5" name="Content Placeholder 4"/>
          <p:cNvSpPr>
            <a:spLocks noGrp="1"/>
          </p:cNvSpPr>
          <p:nvPr>
            <p:ph sz="half" idx="1"/>
          </p:nvPr>
        </p:nvSpPr>
        <p:spPr/>
        <p:txBody>
          <a:bodyPr>
            <a:normAutofit fontScale="92500" lnSpcReduction="20000"/>
          </a:bodyPr>
          <a:lstStyle/>
          <a:p>
            <a:r>
              <a:rPr lang="en-US" dirty="0" smtClean="0"/>
              <a:t>6.C.1.2 (Religion) Hinduism was a way of life to the people of Ancient India</a:t>
            </a:r>
          </a:p>
          <a:p>
            <a:endParaRPr lang="en-US" dirty="0" smtClean="0"/>
          </a:p>
          <a:p>
            <a:r>
              <a:rPr lang="en-US" dirty="0" smtClean="0"/>
              <a:t>6.C.1.3 (Social System) Ancient India operated under a Caste System where your social class was dependent on the social class of your parents</a:t>
            </a:r>
            <a:endParaRPr lang="en-US" dirty="0"/>
          </a:p>
        </p:txBody>
      </p:sp>
      <p:sp>
        <p:nvSpPr>
          <p:cNvPr id="6" name="Content Placeholder 5"/>
          <p:cNvSpPr>
            <a:spLocks noGrp="1"/>
          </p:cNvSpPr>
          <p:nvPr>
            <p:ph sz="half" idx="2"/>
          </p:nvPr>
        </p:nvSpPr>
        <p:spPr/>
        <p:txBody>
          <a:bodyPr>
            <a:normAutofit fontScale="92500" lnSpcReduction="20000"/>
          </a:bodyPr>
          <a:lstStyle/>
          <a:p>
            <a:r>
              <a:rPr lang="en-US" dirty="0" smtClean="0"/>
              <a:t>6.C&amp;G.1.4 (Coded Law System) Hinduism operated on Karma. This was their law system. It was based on their religion</a:t>
            </a:r>
          </a:p>
          <a:p>
            <a:endParaRPr lang="en-US" dirty="0" smtClean="0"/>
          </a:p>
          <a:p>
            <a:r>
              <a:rPr lang="en-US" dirty="0" smtClean="0"/>
              <a:t>6.C&amp;G.1.2 (Political Thought) Karma was based RELIGIOUS PRINCIPLES</a:t>
            </a:r>
            <a:endParaRPr lang="en-US" dirty="0"/>
          </a:p>
        </p:txBody>
      </p:sp>
    </p:spTree>
  </p:cSld>
  <p:clrMapOvr>
    <a:masterClrMapping/>
  </p:clrMapOvr>
  <p:transition spd="slow">
    <p:random/>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Clarifying Objectives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6.C.1.2 Explain how religion transformed various societies, civilizations and regions (e.g., beliefs, practices and spread of Buddhism, Christianity, Confucianism, Hinduism, Islam and Judaism).</a:t>
            </a:r>
          </a:p>
          <a:p>
            <a:endParaRPr lang="en-US" dirty="0" smtClean="0"/>
          </a:p>
          <a:p>
            <a:r>
              <a:rPr lang="en-US" dirty="0" smtClean="0"/>
              <a:t>6.C.1.3 Summarize systems of social structure within various civilizations and societies over time (e.g., Roman class structure, Indian caste system and feudal, matrilineal and </a:t>
            </a:r>
            <a:r>
              <a:rPr lang="en-US" dirty="0" err="1" smtClean="0"/>
              <a:t>patrilineal</a:t>
            </a:r>
            <a:r>
              <a:rPr lang="en-US" dirty="0" smtClean="0"/>
              <a:t> societies).</a:t>
            </a:r>
          </a:p>
          <a:p>
            <a:endParaRPr lang="en-US" dirty="0" smtClean="0"/>
          </a:p>
          <a:p>
            <a:r>
              <a:rPr lang="en-US" dirty="0" smtClean="0"/>
              <a:t>6.C&amp;G.1.4 Compare the role (e.g. maintain order and enforce societal values and beliefs) and evolution of laws and legal systems (e.g. need for and changing nature of codified system of laws and punishment) in various civilizations, societies and regions.</a:t>
            </a:r>
          </a:p>
          <a:p>
            <a:endParaRPr lang="en-US" dirty="0" smtClean="0"/>
          </a:p>
          <a:p>
            <a:r>
              <a:rPr lang="en-US" dirty="0" smtClean="0"/>
              <a:t>6.C&amp;G.1.2 Summarize the ideas that shaped political thought in various civilizations, societies and regions (e.g., divine right, equality, liberty, citizen participation and integration of religious principles).</a:t>
            </a:r>
            <a:endParaRPr lang="en-US" dirty="0"/>
          </a:p>
        </p:txBody>
      </p:sp>
    </p:spTree>
  </p:cSld>
  <p:clrMapOvr>
    <a:masterClrMapping/>
  </p:clrMapOvr>
  <p:transition spd="slow">
    <p:random/>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role has religion played in shaping Ancient India?</a:t>
            </a:r>
          </a:p>
          <a:p>
            <a:endParaRPr lang="en-US" dirty="0" smtClean="0"/>
          </a:p>
          <a:p>
            <a:r>
              <a:rPr lang="en-US" dirty="0" smtClean="0"/>
              <a:t>How does India’s Social Structure (Caste System) relate to their religion?</a:t>
            </a:r>
          </a:p>
          <a:p>
            <a:endParaRPr lang="en-US" dirty="0" smtClean="0"/>
          </a:p>
          <a:p>
            <a:r>
              <a:rPr lang="en-US" dirty="0" smtClean="0"/>
              <a:t>What role does KARMA have in Hinduism?</a:t>
            </a:r>
          </a:p>
          <a:p>
            <a:endParaRPr lang="en-US" dirty="0" smtClean="0"/>
          </a:p>
          <a:p>
            <a:r>
              <a:rPr lang="en-US" dirty="0" smtClean="0"/>
              <a:t>What is the POLITICAL THOUGHT behind Karma?</a:t>
            </a:r>
          </a:p>
          <a:p>
            <a:endParaRPr lang="en-US" dirty="0" smtClean="0"/>
          </a:p>
          <a:p>
            <a:endParaRPr lang="en-US" dirty="0"/>
          </a:p>
        </p:txBody>
      </p:sp>
    </p:spTree>
  </p:cSld>
  <p:clrMapOvr>
    <a:masterClrMapping/>
  </p:clrMapOvr>
  <p:transition spd="slow">
    <p:random/>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Ancient India</a:t>
            </a:r>
            <a:endParaRPr lang="en-US" dirty="0"/>
          </a:p>
        </p:txBody>
      </p:sp>
      <p:sp>
        <p:nvSpPr>
          <p:cNvPr id="5" name="Content Placeholder 4"/>
          <p:cNvSpPr>
            <a:spLocks noGrp="1"/>
          </p:cNvSpPr>
          <p:nvPr>
            <p:ph sz="half" idx="1"/>
          </p:nvPr>
        </p:nvSpPr>
        <p:spPr/>
        <p:txBody>
          <a:bodyPr>
            <a:normAutofit/>
          </a:bodyPr>
          <a:lstStyle/>
          <a:p>
            <a:r>
              <a:rPr lang="en-US" dirty="0" smtClean="0"/>
              <a:t>Hinduism is a religion that originated in Ancient India</a:t>
            </a:r>
          </a:p>
          <a:p>
            <a:endParaRPr lang="en-US" dirty="0" smtClean="0"/>
          </a:p>
          <a:p>
            <a:r>
              <a:rPr lang="en-US" dirty="0" smtClean="0"/>
              <a:t>People live their lives based on Hinduism</a:t>
            </a:r>
          </a:p>
          <a:p>
            <a:endParaRPr lang="en-US" dirty="0" smtClean="0"/>
          </a:p>
          <a:p>
            <a:r>
              <a:rPr lang="en-US" dirty="0" smtClean="0"/>
              <a:t>It is the reason for their existence</a:t>
            </a:r>
          </a:p>
          <a:p>
            <a:endParaRPr lang="en-US" dirty="0" smtClean="0"/>
          </a:p>
        </p:txBody>
      </p:sp>
      <p:pic>
        <p:nvPicPr>
          <p:cNvPr id="7" name="Content Placeholder 6" descr="a.jpg"/>
          <p:cNvPicPr>
            <a:picLocks noGrp="1" noChangeAspect="1"/>
          </p:cNvPicPr>
          <p:nvPr>
            <p:ph sz="half" idx="2"/>
          </p:nvPr>
        </p:nvPicPr>
        <p:blipFill>
          <a:blip r:embed="rId2"/>
          <a:srcRect t="-1027" b="-1027"/>
          <a:stretch>
            <a:fillRect/>
          </a:stretch>
        </p:blipFill>
        <p:spPr/>
      </p:pic>
    </p:spTree>
  </p:cSld>
  <p:clrMapOvr>
    <a:masterClrMapping/>
  </p:clrMapOvr>
  <p:transition spd="slow">
    <p:random/>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Ancient India</a:t>
            </a:r>
            <a:endParaRPr lang="en-US" dirty="0"/>
          </a:p>
        </p:txBody>
      </p:sp>
      <p:sp>
        <p:nvSpPr>
          <p:cNvPr id="3" name="Content Placeholder 2"/>
          <p:cNvSpPr>
            <a:spLocks noGrp="1"/>
          </p:cNvSpPr>
          <p:nvPr>
            <p:ph sz="half" idx="1"/>
          </p:nvPr>
        </p:nvSpPr>
        <p:spPr/>
        <p:txBody>
          <a:bodyPr/>
          <a:lstStyle/>
          <a:p>
            <a:r>
              <a:rPr lang="en-US" dirty="0" smtClean="0"/>
              <a:t>It is based on the way an INDIVIDUAL lives their life </a:t>
            </a:r>
          </a:p>
          <a:p>
            <a:endParaRPr lang="en-US" dirty="0" smtClean="0"/>
          </a:p>
          <a:p>
            <a:r>
              <a:rPr lang="en-US" dirty="0" smtClean="0"/>
              <a:t>It is based on the Vedas (Hindu Bible)</a:t>
            </a:r>
          </a:p>
          <a:p>
            <a:endParaRPr lang="en-US" dirty="0" smtClean="0"/>
          </a:p>
          <a:p>
            <a:r>
              <a:rPr lang="en-US" dirty="0" smtClean="0"/>
              <a:t>It is based on the INDIAN CASTE SYSTEM</a:t>
            </a:r>
          </a:p>
          <a:p>
            <a:endParaRPr lang="en-US" dirty="0"/>
          </a:p>
        </p:txBody>
      </p:sp>
      <p:pic>
        <p:nvPicPr>
          <p:cNvPr id="5" name="Content Placeholder 4" descr="a.jpg"/>
          <p:cNvPicPr>
            <a:picLocks noGrp="1" noChangeAspect="1"/>
          </p:cNvPicPr>
          <p:nvPr>
            <p:ph sz="half" idx="2"/>
          </p:nvPr>
        </p:nvPicPr>
        <p:blipFill>
          <a:blip r:embed="rId2"/>
          <a:srcRect t="-9632" b="-9632"/>
          <a:stretch>
            <a:fillRect/>
          </a:stretch>
        </p:blipFill>
        <p:spPr/>
      </p:pic>
    </p:spTree>
  </p:cSld>
  <p:clrMapOvr>
    <a:masterClrMapping/>
  </p:clrMapOvr>
  <p:transition spd="slow">
    <p:random/>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Essential Questions</a:t>
            </a:r>
            <a:endParaRPr lang="en-US" dirty="0"/>
          </a:p>
        </p:txBody>
      </p:sp>
      <p:sp>
        <p:nvSpPr>
          <p:cNvPr id="6" name="Content Placeholder 5"/>
          <p:cNvSpPr>
            <a:spLocks noGrp="1"/>
          </p:cNvSpPr>
          <p:nvPr>
            <p:ph idx="1"/>
          </p:nvPr>
        </p:nvSpPr>
        <p:spPr/>
        <p:txBody>
          <a:bodyPr/>
          <a:lstStyle/>
          <a:p>
            <a:r>
              <a:rPr lang="en-US" dirty="0" smtClean="0"/>
              <a:t>Get with a partner and answer….</a:t>
            </a:r>
          </a:p>
          <a:p>
            <a:endParaRPr lang="en-US" dirty="0" smtClean="0"/>
          </a:p>
          <a:p>
            <a:r>
              <a:rPr lang="en-US" dirty="0" smtClean="0"/>
              <a:t>How role has religion played in shaping Ancient India?</a:t>
            </a:r>
          </a:p>
          <a:p>
            <a:endParaRPr lang="en-US" dirty="0"/>
          </a:p>
        </p:txBody>
      </p:sp>
    </p:spTree>
  </p:cSld>
  <p:clrMapOvr>
    <a:masterClrMapping/>
  </p:clrMapOvr>
  <p:transition spd="slow">
    <p:random/>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Vedas (Hindu Bible)</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The Vedas was an Ancient text (book) written that had different rules to live an individuals life</a:t>
            </a:r>
          </a:p>
          <a:p>
            <a:endParaRPr lang="en-US" dirty="0" smtClean="0"/>
          </a:p>
          <a:p>
            <a:r>
              <a:rPr lang="en-US" dirty="0" smtClean="0"/>
              <a:t>Vedas was like the Hindu Bible</a:t>
            </a:r>
          </a:p>
          <a:p>
            <a:endParaRPr lang="en-US" dirty="0" smtClean="0"/>
          </a:p>
          <a:p>
            <a:r>
              <a:rPr lang="en-US" dirty="0" smtClean="0"/>
              <a:t>If rules were followed one could move their way up the INDIAN CASTE SYSTEM by being reincarnated (reborn)</a:t>
            </a:r>
            <a:endParaRPr lang="en-US" dirty="0"/>
          </a:p>
        </p:txBody>
      </p:sp>
      <p:pic>
        <p:nvPicPr>
          <p:cNvPr id="5" name="Content Placeholder 4" descr="a.jpg"/>
          <p:cNvPicPr>
            <a:picLocks noGrp="1" noChangeAspect="1"/>
          </p:cNvPicPr>
          <p:nvPr>
            <p:ph sz="half" idx="2"/>
          </p:nvPr>
        </p:nvPicPr>
        <p:blipFill>
          <a:blip r:embed="rId2"/>
          <a:srcRect t="-4076" b="-4076"/>
          <a:stretch>
            <a:fillRect/>
          </a:stretch>
        </p:blipFill>
        <p:spPr/>
      </p:pic>
    </p:spTree>
  </p:cSld>
  <p:clrMapOvr>
    <a:masterClrMapping/>
  </p:clrMapOvr>
  <p:transition spd="slow">
    <p:random/>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Caste System</a:t>
            </a:r>
            <a:endParaRPr lang="en-US" dirty="0"/>
          </a:p>
        </p:txBody>
      </p:sp>
      <p:sp>
        <p:nvSpPr>
          <p:cNvPr id="3" name="Content Placeholder 2"/>
          <p:cNvSpPr>
            <a:spLocks noGrp="1"/>
          </p:cNvSpPr>
          <p:nvPr>
            <p:ph sz="half" idx="1"/>
          </p:nvPr>
        </p:nvSpPr>
        <p:spPr/>
        <p:txBody>
          <a:bodyPr>
            <a:normAutofit fontScale="92500"/>
          </a:bodyPr>
          <a:lstStyle/>
          <a:p>
            <a:r>
              <a:rPr lang="en-US" dirty="0" smtClean="0"/>
              <a:t>As you remember a CASTE SYSTEM is….</a:t>
            </a:r>
          </a:p>
          <a:p>
            <a:endParaRPr lang="en-US" dirty="0" smtClean="0"/>
          </a:p>
          <a:p>
            <a:r>
              <a:rPr lang="en-US" dirty="0" smtClean="0"/>
              <a:t>You are what your parents were </a:t>
            </a:r>
          </a:p>
          <a:p>
            <a:endParaRPr lang="en-US" dirty="0" smtClean="0"/>
          </a:p>
          <a:p>
            <a:r>
              <a:rPr lang="en-US" dirty="0" smtClean="0"/>
              <a:t>If your parents were kings you would be a king if your parents were slaves you will be a slave</a:t>
            </a:r>
            <a:endParaRPr lang="en-US" dirty="0"/>
          </a:p>
        </p:txBody>
      </p:sp>
      <p:pic>
        <p:nvPicPr>
          <p:cNvPr id="5" name="Content Placeholder 4" descr="a.jpg"/>
          <p:cNvPicPr>
            <a:picLocks noGrp="1" noChangeAspect="1"/>
          </p:cNvPicPr>
          <p:nvPr>
            <p:ph sz="half" idx="2"/>
          </p:nvPr>
        </p:nvPicPr>
        <p:blipFill>
          <a:blip r:embed="rId2"/>
          <a:srcRect t="-9632" b="-9632"/>
          <a:stretch>
            <a:fillRect/>
          </a:stretch>
        </p:blipFill>
        <p:spPr/>
      </p:pic>
    </p:spTree>
  </p:cSld>
  <p:clrMapOvr>
    <a:masterClrMapping/>
  </p:clrMapOvr>
  <p:transition spd="slow">
    <p:rand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80</TotalTime>
  <Words>1224</Words>
  <Application>Microsoft Macintosh PowerPoint</Application>
  <PresentationFormat>On-screen Show (4:3)</PresentationFormat>
  <Paragraphs>171</Paragraphs>
  <Slides>27</Slides>
  <Notes>0</Notes>
  <HiddenSlides>0</HiddenSlides>
  <MMClips>0</MMClips>
  <ScaleCrop>false</ScaleCrop>
  <HeadingPairs>
    <vt:vector size="4" baseType="variant">
      <vt:variant>
        <vt:lpstr>Design Template</vt:lpstr>
      </vt:variant>
      <vt:variant>
        <vt:i4>1</vt:i4>
      </vt:variant>
      <vt:variant>
        <vt:lpstr>Slide Titles</vt:lpstr>
      </vt:variant>
      <vt:variant>
        <vt:i4>27</vt:i4>
      </vt:variant>
    </vt:vector>
  </HeadingPairs>
  <TitlesOfParts>
    <vt:vector size="28" baseType="lpstr">
      <vt:lpstr>Office Theme</vt:lpstr>
      <vt:lpstr>World Religions</vt:lpstr>
      <vt:lpstr>Essential Standards</vt:lpstr>
      <vt:lpstr>Clarifying Objectives</vt:lpstr>
      <vt:lpstr>Essential Questions</vt:lpstr>
      <vt:lpstr>Ancient India</vt:lpstr>
      <vt:lpstr>Ancient India</vt:lpstr>
      <vt:lpstr>Essential Questions</vt:lpstr>
      <vt:lpstr>Vedas (Hindu Bible)</vt:lpstr>
      <vt:lpstr>Caste System</vt:lpstr>
      <vt:lpstr>Indian Caste System</vt:lpstr>
      <vt:lpstr>Indian Caste System</vt:lpstr>
      <vt:lpstr>Indian Caste System (Brahmins) </vt:lpstr>
      <vt:lpstr>Indian Caste System (Kshatriyas)</vt:lpstr>
      <vt:lpstr>Indian Caste System (Vaisyas) </vt:lpstr>
      <vt:lpstr>Indian Caste System (Sudras) </vt:lpstr>
      <vt:lpstr>Dharma  </vt:lpstr>
      <vt:lpstr>Example of Dharma</vt:lpstr>
      <vt:lpstr>Personal Reasons for doing your Dharma (job)</vt:lpstr>
      <vt:lpstr>Samsara (Reincarnation)</vt:lpstr>
      <vt:lpstr>Samsara (Reincarnation)</vt:lpstr>
      <vt:lpstr>Essential Questions</vt:lpstr>
      <vt:lpstr>Moksha (Release)</vt:lpstr>
      <vt:lpstr>Karma (Law of Life)</vt:lpstr>
      <vt:lpstr>Essential Questions</vt:lpstr>
      <vt:lpstr>Spread of Hinduism</vt:lpstr>
      <vt:lpstr>EOG Questions</vt:lpstr>
      <vt:lpstr>Important Points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Religions</dc:title>
  <dc:creator>Andrew Garbisch</dc:creator>
  <cp:lastModifiedBy>Andrew Garbisch</cp:lastModifiedBy>
  <cp:revision>9</cp:revision>
  <dcterms:created xsi:type="dcterms:W3CDTF">2014-02-16T16:10:19Z</dcterms:created>
  <dcterms:modified xsi:type="dcterms:W3CDTF">2014-02-16T16:22:20Z</dcterms:modified>
</cp:coreProperties>
</file>