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slides/slide25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23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s/slide20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81" r:id="rId6"/>
    <p:sldId id="263" r:id="rId7"/>
    <p:sldId id="275" r:id="rId8"/>
    <p:sldId id="268" r:id="rId9"/>
    <p:sldId id="270" r:id="rId10"/>
    <p:sldId id="271" r:id="rId11"/>
    <p:sldId id="274" r:id="rId12"/>
    <p:sldId id="261" r:id="rId13"/>
    <p:sldId id="264" r:id="rId14"/>
    <p:sldId id="265" r:id="rId15"/>
    <p:sldId id="266" r:id="rId16"/>
    <p:sldId id="267" r:id="rId17"/>
    <p:sldId id="269" r:id="rId18"/>
    <p:sldId id="272" r:id="rId19"/>
    <p:sldId id="273" r:id="rId20"/>
    <p:sldId id="276" r:id="rId21"/>
    <p:sldId id="277" r:id="rId22"/>
    <p:sldId id="282" r:id="rId23"/>
    <p:sldId id="284" r:id="rId24"/>
    <p:sldId id="285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EB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0EB0FF"/>
            </a:gs>
            <a:gs pos="100000">
              <a:srgbClr val="FFFF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6C2A0-F7C5-3244-90BB-4B1287BA07B4}" type="datetimeFigureOut">
              <a:rPr lang="en-US" smtClean="0"/>
              <a:pPr/>
              <a:t>12/30/13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0059-77AB-8343-AE7F-8EC580EF30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random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4h9re1bHt40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4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3" Type="http://schemas.openxmlformats.org/officeDocument/2006/relationships/hyperlink" Target="http://www.youtube.com/watch?v=iWfEn8J5xK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3" Type="http://schemas.openxmlformats.org/officeDocument/2006/relationships/hyperlink" Target="http://www.youtube.com/watch?v=bW7PlTaawfQ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hyperlink" Target="http://www.youtube.com/watch?v=cWh-XKhh8xo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pasB5FxhVUk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youtube.com/watch?v=sVB82laAJl0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Energy in Ecosystems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Flow of Energy through</a:t>
            </a:r>
          </a:p>
          <a:p>
            <a:r>
              <a:rPr lang="en-US" sz="4400" dirty="0" smtClean="0">
                <a:solidFill>
                  <a:schemeClr val="bg1"/>
                </a:solidFill>
              </a:rPr>
              <a:t>Food Chains</a:t>
            </a:r>
            <a:endParaRPr lang="en-US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Decomposers are organisms that break down material after it has died</a:t>
            </a:r>
          </a:p>
          <a:p>
            <a:endParaRPr lang="en-US" dirty="0" smtClean="0"/>
          </a:p>
          <a:p>
            <a:r>
              <a:rPr lang="en-US" dirty="0" smtClean="0"/>
              <a:t>The Role of a decomposer is to break down either dead plant or dead animal material &amp; put NITROGEN back into the soil</a:t>
            </a:r>
          </a:p>
          <a:p>
            <a:endParaRPr lang="en-US" dirty="0" smtClean="0"/>
          </a:p>
          <a:p>
            <a:r>
              <a:rPr lang="en-US" dirty="0" smtClean="0"/>
              <a:t>There are 3 common decomposers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Fungi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Bacteria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Insects 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Get with a partner and answer…..</a:t>
            </a:r>
          </a:p>
          <a:p>
            <a:endParaRPr lang="en-US" dirty="0"/>
          </a:p>
          <a:p>
            <a:r>
              <a:rPr lang="en-US" dirty="0" smtClean="0"/>
              <a:t>What is a Food Chain?</a:t>
            </a:r>
          </a:p>
          <a:p>
            <a:endParaRPr lang="en-US" dirty="0" smtClean="0"/>
          </a:p>
          <a:p>
            <a:r>
              <a:rPr lang="en-US" dirty="0" smtClean="0"/>
              <a:t>What is a Food Web?</a:t>
            </a:r>
          </a:p>
          <a:p>
            <a:endParaRPr lang="en-US" dirty="0" smtClean="0"/>
          </a:p>
          <a:p>
            <a:r>
              <a:rPr lang="en-US" dirty="0" smtClean="0"/>
              <a:t>What are the Roles of Producers, Consumers, &amp; Decomposers?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of Energy in a Food Chain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flow of energy in a food chain goes…</a:t>
            </a:r>
          </a:p>
          <a:p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Sun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Producer (plant)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Consumer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Decomposer </a:t>
            </a:r>
          </a:p>
          <a:p>
            <a:pPr marL="514350" indent="-514350">
              <a:buFont typeface="+mj-ea"/>
              <a:buAutoNum type="circleNumDbPlain"/>
            </a:pP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Sunlight Provides 1st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All energy comes from the sun either directly or indirectly</a:t>
            </a:r>
          </a:p>
          <a:p>
            <a:endParaRPr lang="en-US" dirty="0" smtClean="0"/>
          </a:p>
          <a:p>
            <a:r>
              <a:rPr lang="en-US" dirty="0" smtClean="0"/>
              <a:t>Energy comes from the sun directly to plants as they use the sunlight in photosynthesis</a:t>
            </a:r>
          </a:p>
          <a:p>
            <a:endParaRPr lang="en-US" dirty="0" smtClean="0"/>
          </a:p>
          <a:p>
            <a:r>
              <a:rPr lang="en-US" dirty="0" smtClean="0"/>
              <a:t>Energy comes from the sun indirectly to animals through eating plants (that got their energy from the sun) or other animals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800" b="-4800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Sunlight                 Plants or Algae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Sunlight energy shines on plants which triggers photosynthesis</a:t>
            </a:r>
          </a:p>
          <a:p>
            <a:endParaRPr lang="en-US" dirty="0" smtClean="0"/>
          </a:p>
          <a:p>
            <a:r>
              <a:rPr lang="en-US" dirty="0" smtClean="0"/>
              <a:t>This is the first way in which energy is transferred in an ecosystem</a:t>
            </a:r>
          </a:p>
          <a:p>
            <a:endParaRPr lang="en-US" dirty="0" smtClean="0"/>
          </a:p>
          <a:p>
            <a:r>
              <a:rPr lang="en-US" dirty="0" smtClean="0"/>
              <a:t>Suns energy has FLOWED to the plant</a:t>
            </a:r>
          </a:p>
          <a:p>
            <a:endParaRPr lang="en-US" dirty="0" smtClean="0"/>
          </a:p>
          <a:p>
            <a:r>
              <a:rPr lang="en-US" dirty="0" smtClean="0"/>
              <a:t>Plants are PRODUCERS because they produce their own food from the sun’s energy</a:t>
            </a:r>
            <a:endParaRPr lang="en-US" dirty="0"/>
          </a:p>
        </p:txBody>
      </p:sp>
      <p:pic>
        <p:nvPicPr>
          <p:cNvPr id="6" name="Content Placeholder 5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5" name="Right Arrow 4"/>
          <p:cNvSpPr/>
          <p:nvPr/>
        </p:nvSpPr>
        <p:spPr>
          <a:xfrm>
            <a:off x="3191933" y="736600"/>
            <a:ext cx="1303867" cy="42333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Plants food making process </a:t>
            </a:r>
          </a:p>
          <a:p>
            <a:endParaRPr lang="en-US" dirty="0"/>
          </a:p>
          <a:p>
            <a:r>
              <a:rPr lang="en-US" dirty="0" smtClean="0"/>
              <a:t>Photosynthesis is a chemical reaction where ENERGY from light (sun) is changed to CHEMICAL ENERGY which plants can use</a:t>
            </a:r>
          </a:p>
          <a:p>
            <a:endParaRPr lang="en-US" dirty="0" smtClean="0"/>
          </a:p>
          <a:p>
            <a:r>
              <a:rPr lang="en-US" dirty="0" smtClean="0"/>
              <a:t>The converted chemical energy is turned into sugar which is called glucose</a:t>
            </a:r>
            <a:endParaRPr lang="en-US" dirty="0"/>
          </a:p>
        </p:txBody>
      </p:sp>
      <p:pic>
        <p:nvPicPr>
          <p:cNvPr id="7" name="Content Placeholder 6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060" b="-50060"/>
          <a:stretch>
            <a:fillRect/>
          </a:stretch>
        </p:blipFill>
        <p:spPr>
          <a:xfrm>
            <a:off x="4648200" y="1049868"/>
            <a:ext cx="4038600" cy="5300132"/>
          </a:xfrm>
        </p:spPr>
      </p:pic>
    </p:spTree>
  </p:cSld>
  <p:clrMapOvr>
    <a:masterClrMapping/>
  </p:clrMapOvr>
  <p:transition spd="slow"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               Animal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plant transfers energy to an animal when the animal EATS the plant</a:t>
            </a:r>
          </a:p>
          <a:p>
            <a:endParaRPr lang="en-US" dirty="0" smtClean="0"/>
          </a:p>
          <a:p>
            <a:r>
              <a:rPr lang="en-US" dirty="0" smtClean="0"/>
              <a:t>The sugars (glucose) that the plant made during photosynthesis are transferred to the plant eating animal</a:t>
            </a:r>
          </a:p>
          <a:p>
            <a:endParaRPr lang="en-US" dirty="0" smtClean="0"/>
          </a:p>
          <a:p>
            <a:r>
              <a:rPr lang="en-US" dirty="0" smtClean="0"/>
              <a:t>The plant’s ENERGY has FLOWED to the animal</a:t>
            </a:r>
          </a:p>
          <a:p>
            <a:endParaRPr lang="en-US" dirty="0" smtClean="0"/>
          </a:p>
          <a:p>
            <a:r>
              <a:rPr lang="en-US" dirty="0" smtClean="0"/>
              <a:t>This plant eating animal is the PRIMARY CONSUMER because it ate (consumed) the plant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5714" r="-5714"/>
          <a:stretch>
            <a:fillRect/>
          </a:stretch>
        </p:blipFill>
        <p:spPr/>
      </p:pic>
      <p:sp>
        <p:nvSpPr>
          <p:cNvPr id="5" name="Right Arrow 4"/>
          <p:cNvSpPr/>
          <p:nvPr/>
        </p:nvSpPr>
        <p:spPr>
          <a:xfrm>
            <a:off x="4006596" y="696935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            Animal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An animal can transfer ENERGY to another animal if one animal EATS another animal</a:t>
            </a:r>
          </a:p>
          <a:p>
            <a:endParaRPr lang="en-US" dirty="0" smtClean="0"/>
          </a:p>
          <a:p>
            <a:r>
              <a:rPr lang="en-US" dirty="0" smtClean="0"/>
              <a:t>The animals ENERGY has FLOWED from one animal to another</a:t>
            </a:r>
          </a:p>
          <a:p>
            <a:endParaRPr lang="en-US" dirty="0" smtClean="0"/>
          </a:p>
          <a:p>
            <a:r>
              <a:rPr lang="en-US" dirty="0" smtClean="0"/>
              <a:t>The animal that ate the other animal is called the SECONDARY CONSUMER because the first animal ate the plant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http://www.youtube.com/watch?v=4h9re1bHt40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4006596" y="64440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Animal               Decomposer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When the animal dies it is EATEN by a DECOMPOSER</a:t>
            </a:r>
          </a:p>
          <a:p>
            <a:endParaRPr lang="en-US" dirty="0" smtClean="0"/>
          </a:p>
          <a:p>
            <a:r>
              <a:rPr lang="en-US" dirty="0" smtClean="0"/>
              <a:t>The animal’s ENERGY FLOWS to the decomposer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Content Placeholder 5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2688" b="-32688"/>
          <a:stretch>
            <a:fillRect/>
          </a:stretch>
        </p:blipFill>
        <p:spPr/>
      </p:pic>
      <p:sp>
        <p:nvSpPr>
          <p:cNvPr id="5" name="Right Arrow 4"/>
          <p:cNvSpPr/>
          <p:nvPr/>
        </p:nvSpPr>
        <p:spPr>
          <a:xfrm>
            <a:off x="3517392" y="668512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Decomposer                 Soil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Decomposer does get ENERGY from the dead animal</a:t>
            </a:r>
          </a:p>
          <a:p>
            <a:endParaRPr lang="en-US" dirty="0" smtClean="0"/>
          </a:p>
          <a:p>
            <a:r>
              <a:rPr lang="en-US" dirty="0" smtClean="0"/>
              <a:t>More importantly though it GIVES BACK NITROGEN to the soil through RECYCLING</a:t>
            </a:r>
          </a:p>
          <a:p>
            <a:endParaRPr lang="en-US" dirty="0" smtClean="0"/>
          </a:p>
          <a:p>
            <a:r>
              <a:rPr lang="en-US" dirty="0" smtClean="0"/>
              <a:t>This makes the soil more FERTILE so plants can grow</a:t>
            </a:r>
          </a:p>
          <a:p>
            <a:endParaRPr lang="en-US" dirty="0" smtClean="0"/>
          </a:p>
          <a:p>
            <a:r>
              <a:rPr lang="en-US" dirty="0" smtClean="0"/>
              <a:t>Now the Energy in Ecosystem cycle can start over</a:t>
            </a:r>
            <a:endParaRPr lang="en-US" dirty="0"/>
          </a:p>
        </p:txBody>
      </p:sp>
      <p:pic>
        <p:nvPicPr>
          <p:cNvPr id="6" name="Content Placeholder 5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6755" b="-26755"/>
          <a:stretch>
            <a:fillRect/>
          </a:stretch>
        </p:blipFill>
        <p:spPr/>
      </p:pic>
      <p:sp>
        <p:nvSpPr>
          <p:cNvPr id="5" name="Right Arrow 4"/>
          <p:cNvSpPr/>
          <p:nvPr/>
        </p:nvSpPr>
        <p:spPr>
          <a:xfrm>
            <a:off x="5012267" y="694267"/>
            <a:ext cx="978408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6.L.</a:t>
            </a:r>
            <a:r>
              <a:rPr lang="en-US" b="1" dirty="0" smtClean="0"/>
              <a:t>2 Understand </a:t>
            </a:r>
            <a:r>
              <a:rPr lang="en-US" b="1" dirty="0"/>
              <a:t>the flow of </a:t>
            </a:r>
            <a:r>
              <a:rPr lang="en-US" b="1" dirty="0" smtClean="0"/>
              <a:t>energy through </a:t>
            </a:r>
            <a:r>
              <a:rPr lang="en-US" b="1" dirty="0"/>
              <a:t>ecosystems and the responses of populations to </a:t>
            </a:r>
            <a:r>
              <a:rPr lang="en-US" b="1" dirty="0" smtClean="0"/>
              <a:t>the biotic </a:t>
            </a:r>
            <a:r>
              <a:rPr lang="en-US" b="1" dirty="0"/>
              <a:t>and </a:t>
            </a:r>
            <a:r>
              <a:rPr lang="en-US" b="1" dirty="0" err="1"/>
              <a:t>abiotic</a:t>
            </a:r>
            <a:r>
              <a:rPr lang="en-US" b="1" dirty="0"/>
              <a:t> factors in their environment.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Terrestrial Food Chains/Food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Terrestrial Food Chains/Food Webs</a:t>
            </a:r>
          </a:p>
          <a:p>
            <a:endParaRPr lang="en-US" dirty="0" smtClean="0"/>
          </a:p>
          <a:p>
            <a:r>
              <a:rPr lang="en-US" dirty="0" smtClean="0"/>
              <a:t>All this means is that this is a food chain or food web of plants &amp; animals that LIVE ON LAND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46339" b="-46339"/>
          <a:stretch>
            <a:fillRect/>
          </a:stretch>
        </p:blipFill>
        <p:spPr>
          <a:xfrm>
            <a:off x="4648200" y="660400"/>
            <a:ext cx="4038600" cy="6197600"/>
          </a:xfrm>
        </p:spPr>
      </p:pic>
    </p:spTree>
  </p:cSld>
  <p:clrMapOvr>
    <a:masterClrMapping/>
  </p:clrMapOvr>
  <p:transition spd="slow"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Aquatic Food Chains/Food Webs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Aquatic Food Chain/Food Web</a:t>
            </a:r>
          </a:p>
          <a:p>
            <a:endParaRPr lang="en-US" dirty="0" smtClean="0"/>
          </a:p>
          <a:p>
            <a:r>
              <a:rPr lang="en-US" dirty="0" smtClean="0"/>
              <a:t>All this means is that this is a food chain or food web of plants &amp; animals that LIVE IN WATER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4893" b="-54893"/>
          <a:stretch>
            <a:fillRect/>
          </a:stretch>
        </p:blipFill>
        <p:spPr/>
      </p:pic>
    </p:spTree>
  </p:cSld>
  <p:clrMapOvr>
    <a:masterClrMapping/>
  </p:clrMapOvr>
  <p:transition spd="slow"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Chain Song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http://www.youtube.com/watch?v=iWfEn8J5xKM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Ecosystem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http://www.youtube.com/watch?v=bW7PlTaawfQ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EOG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Which best summarizes the order of energy flow in the good chain?</a:t>
            </a:r>
          </a:p>
          <a:p>
            <a:endParaRPr lang="en-US" dirty="0" smtClean="0"/>
          </a:p>
          <a:p>
            <a:r>
              <a:rPr lang="en-US" dirty="0" smtClean="0"/>
              <a:t>A) sun to decomposers to producers to consumers </a:t>
            </a:r>
          </a:p>
          <a:p>
            <a:endParaRPr lang="en-US" dirty="0" smtClean="0"/>
          </a:p>
          <a:p>
            <a:r>
              <a:rPr lang="en-US" dirty="0" smtClean="0"/>
              <a:t>B) sun to consumers to decomposers to producers </a:t>
            </a:r>
          </a:p>
          <a:p>
            <a:endParaRPr lang="en-US" dirty="0" smtClean="0"/>
          </a:p>
          <a:p>
            <a:r>
              <a:rPr lang="en-US" dirty="0" smtClean="0"/>
              <a:t>C) sun to producers to consumers to decomposers</a:t>
            </a:r>
          </a:p>
          <a:p>
            <a:endParaRPr lang="en-US" dirty="0" smtClean="0"/>
          </a:p>
          <a:p>
            <a:r>
              <a:rPr lang="en-US" dirty="0" smtClean="0"/>
              <a:t>D) sun to producers to decomposers to consumers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Food Chains/Food Webs transfer ENERGY through an ECOSYSTEM</a:t>
            </a:r>
          </a:p>
          <a:p>
            <a:endParaRPr lang="en-US" dirty="0" smtClean="0"/>
          </a:p>
          <a:p>
            <a:r>
              <a:rPr lang="en-US" dirty="0" smtClean="0"/>
              <a:t>All energy comes from the SUN</a:t>
            </a:r>
          </a:p>
          <a:p>
            <a:endParaRPr lang="en-US" dirty="0" smtClean="0"/>
          </a:p>
          <a:p>
            <a:r>
              <a:rPr lang="en-US" dirty="0" smtClean="0"/>
              <a:t>TERRESTRIAL (land) AQUATIC (water)</a:t>
            </a:r>
          </a:p>
          <a:p>
            <a:endParaRPr lang="en-US" dirty="0" smtClean="0"/>
          </a:p>
          <a:p>
            <a:r>
              <a:rPr lang="en-US" dirty="0" smtClean="0"/>
              <a:t>The energy is transferred from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Sunlight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Producer (plants or Algae)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Consumer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Decomposer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Producers- plants or Algae that MAKE THEIR OWN FOOD through PHOTOSYNTHESIS</a:t>
            </a:r>
          </a:p>
          <a:p>
            <a:endParaRPr lang="en-US" dirty="0" smtClean="0"/>
          </a:p>
          <a:p>
            <a:r>
              <a:rPr lang="en-US" dirty="0" smtClean="0"/>
              <a:t>Consumers- get &amp; transfer their energy from eating producers or other consumers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Herbivore 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Carnivore</a:t>
            </a:r>
          </a:p>
          <a:p>
            <a:pPr marL="914400" lvl="1" indent="-457200">
              <a:buFont typeface="+mj-ea"/>
              <a:buAutoNum type="circleNumDbPlain"/>
            </a:pPr>
            <a:r>
              <a:rPr lang="en-US" dirty="0" smtClean="0"/>
              <a:t>Omnivore </a:t>
            </a:r>
          </a:p>
          <a:p>
            <a:endParaRPr lang="en-US" dirty="0" smtClean="0"/>
          </a:p>
          <a:p>
            <a:r>
              <a:rPr lang="en-US" dirty="0" smtClean="0"/>
              <a:t>Decomposers- break down dead plants and animals and put back NITROGEN into the soil through RECYCLING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Clarifying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6.L.</a:t>
            </a:r>
            <a:r>
              <a:rPr lang="en-US" dirty="0" smtClean="0"/>
              <a:t>2.1 Summarize </a:t>
            </a:r>
            <a:r>
              <a:rPr lang="en-US" dirty="0"/>
              <a:t>how energy derived from the sun is used by </a:t>
            </a:r>
            <a:r>
              <a:rPr lang="en-US" dirty="0" smtClean="0"/>
              <a:t>plants to </a:t>
            </a:r>
            <a:r>
              <a:rPr lang="en-US" dirty="0"/>
              <a:t>produce sugars (photosynthesis) and is transferred within food chains and food webs (terrestrial and aquatic) from producers to consumers to decomposers.</a:t>
            </a:r>
          </a:p>
        </p:txBody>
      </p:sp>
    </p:spTree>
  </p:cSld>
  <p:clrMapOvr>
    <a:masterClrMapping/>
  </p:clrMapOvr>
  <p:transition spd="slow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Food Chain?</a:t>
            </a:r>
          </a:p>
          <a:p>
            <a:endParaRPr lang="en-US" dirty="0" smtClean="0"/>
          </a:p>
          <a:p>
            <a:r>
              <a:rPr lang="en-US" dirty="0" smtClean="0"/>
              <a:t>What is a Food Web?</a:t>
            </a:r>
          </a:p>
          <a:p>
            <a:endParaRPr lang="en-US" dirty="0" smtClean="0"/>
          </a:p>
          <a:p>
            <a:r>
              <a:rPr lang="en-US" dirty="0" smtClean="0"/>
              <a:t>What are the Roles of Producers, Consumers, &amp; Decomposers?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3"/>
              </a:rPr>
              <a:t>http://www.youtube.com/watch?v=cWh-XKhh8xo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Food Chain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Food Chain- a feeding hierarchy used to illustrate how ENERGY is passed in an ecosystem</a:t>
            </a:r>
          </a:p>
          <a:p>
            <a:endParaRPr lang="en-US" dirty="0" smtClean="0"/>
          </a:p>
          <a:p>
            <a:r>
              <a:rPr lang="en-US" dirty="0" smtClean="0"/>
              <a:t>Food Chains consist of 4 key things through which ENERGY will TRANSFER</a:t>
            </a:r>
          </a:p>
          <a:p>
            <a:endParaRPr lang="en-US" dirty="0" smtClean="0"/>
          </a:p>
          <a:p>
            <a:r>
              <a:rPr lang="en-US" dirty="0" smtClean="0"/>
              <a:t>Sunlight</a:t>
            </a:r>
          </a:p>
          <a:p>
            <a:r>
              <a:rPr lang="en-US" dirty="0" smtClean="0"/>
              <a:t>Producers</a:t>
            </a:r>
          </a:p>
          <a:p>
            <a:r>
              <a:rPr lang="en-US" dirty="0" smtClean="0"/>
              <a:t>Consumers</a:t>
            </a:r>
          </a:p>
          <a:p>
            <a:r>
              <a:rPr lang="en-US" dirty="0" smtClean="0"/>
              <a:t>Decomposers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hlinkClick r:id="rId2"/>
              </a:rPr>
              <a:t>http://www.youtube.com/watch?v=pasB5FxhVUk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What's wrong with this video??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Food Web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Food Web- Multiple food chains that depend on each other for survival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http://www.youtube.com/watch?v=sVB82laAJl0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1:40-2:53</a:t>
            </a:r>
            <a:endParaRPr lang="en-US" dirty="0"/>
          </a:p>
        </p:txBody>
      </p:sp>
    </p:spTree>
  </p:cSld>
  <p:clrMapOvr>
    <a:masterClrMapping/>
  </p:clrMapOvr>
  <p:transition spd="slow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Role of a Producer in an Ecosystem MAKE THEIR OWN FOOD</a:t>
            </a:r>
          </a:p>
          <a:p>
            <a:endParaRPr lang="en-US" dirty="0" smtClean="0"/>
          </a:p>
          <a:p>
            <a:r>
              <a:rPr lang="en-US" dirty="0" smtClean="0"/>
              <a:t>Plants &amp; Algae are the only thing in an Ecosystem that are considered producers </a:t>
            </a:r>
          </a:p>
          <a:p>
            <a:endParaRPr lang="en-US" dirty="0" smtClean="0"/>
          </a:p>
          <a:p>
            <a:r>
              <a:rPr lang="en-US" dirty="0" smtClean="0"/>
              <a:t>They make their food through Photosynthesis 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34204" b="-34204"/>
          <a:stretch>
            <a:fillRect/>
          </a:stretch>
        </p:blipFill>
        <p:spPr>
          <a:xfrm>
            <a:off x="4495800" y="897468"/>
            <a:ext cx="4191000" cy="5604932"/>
          </a:xfrm>
        </p:spPr>
      </p:pic>
    </p:spTree>
  </p:cSld>
  <p:clrMapOvr>
    <a:masterClrMapping/>
  </p:clrMapOvr>
  <p:transition spd="slow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Role of a Consumer is to pass on ENERGY through eating a producer or another consumer</a:t>
            </a:r>
          </a:p>
          <a:p>
            <a:endParaRPr lang="en-US" dirty="0"/>
          </a:p>
          <a:p>
            <a:r>
              <a:rPr lang="en-US" dirty="0" smtClean="0"/>
              <a:t>There are 3 types of consumers in an Ecosystem which all require Energy</a:t>
            </a:r>
          </a:p>
          <a:p>
            <a:endParaRPr lang="en-US" dirty="0" smtClean="0"/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Herbivores (Eat Plants)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Carnivores (Eat Meat/Animals)</a:t>
            </a:r>
          </a:p>
          <a:p>
            <a:pPr marL="514350" indent="-514350">
              <a:buFont typeface="+mj-ea"/>
              <a:buAutoNum type="circleNumDbPlain"/>
            </a:pPr>
            <a:r>
              <a:rPr lang="en-US" dirty="0" smtClean="0"/>
              <a:t>Omnivores (Eat Plants &amp; Meat)</a:t>
            </a:r>
            <a:endParaRPr lang="en-US" dirty="0"/>
          </a:p>
        </p:txBody>
      </p:sp>
      <p:pic>
        <p:nvPicPr>
          <p:cNvPr id="5" name="Content Placeholder 4" descr="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50060" b="-50060"/>
          <a:stretch>
            <a:fillRect/>
          </a:stretch>
        </p:blipFill>
        <p:spPr>
          <a:xfrm>
            <a:off x="4648200" y="1417638"/>
            <a:ext cx="4038600" cy="5135562"/>
          </a:xfrm>
        </p:spPr>
      </p:pic>
    </p:spTree>
  </p:cSld>
  <p:clrMapOvr>
    <a:masterClrMapping/>
  </p:clrMapOvr>
  <p:transition spd="slow">
    <p:random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936</Words>
  <Application>Microsoft Macintosh PowerPoint</Application>
  <PresentationFormat>On-screen Show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Energy in Ecosystems</vt:lpstr>
      <vt:lpstr>Essential Standards</vt:lpstr>
      <vt:lpstr>Clarifying Objectives</vt:lpstr>
      <vt:lpstr>Essential Questions</vt:lpstr>
      <vt:lpstr>Ecosystems</vt:lpstr>
      <vt:lpstr>What is a Food Chain</vt:lpstr>
      <vt:lpstr>What is a Food Web</vt:lpstr>
      <vt:lpstr>Producers</vt:lpstr>
      <vt:lpstr>Consumers</vt:lpstr>
      <vt:lpstr>Decomposers</vt:lpstr>
      <vt:lpstr>Essential Questions</vt:lpstr>
      <vt:lpstr>Flow of Energy in a Food Chain</vt:lpstr>
      <vt:lpstr>Sunlight Provides 1st Energy</vt:lpstr>
      <vt:lpstr>Sunlight                 Plants or Algae </vt:lpstr>
      <vt:lpstr>Photosynthesis</vt:lpstr>
      <vt:lpstr>Plant               Animal</vt:lpstr>
      <vt:lpstr>Animal             Animal</vt:lpstr>
      <vt:lpstr>Animal               Decomposer</vt:lpstr>
      <vt:lpstr>Decomposer                 Soil</vt:lpstr>
      <vt:lpstr>Terrestrial Food Chains/Food Webs</vt:lpstr>
      <vt:lpstr>Aquatic Food Chains/Food Webs</vt:lpstr>
      <vt:lpstr>Food Chain Song</vt:lpstr>
      <vt:lpstr>Ecosystem</vt:lpstr>
      <vt:lpstr>EOG Questions</vt:lpstr>
      <vt:lpstr>Important Points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in Ecosystems</dc:title>
  <dc:creator>Andrew Garbisch</dc:creator>
  <cp:lastModifiedBy>Andrew Garbisch</cp:lastModifiedBy>
  <cp:revision>23</cp:revision>
  <dcterms:created xsi:type="dcterms:W3CDTF">2013-12-30T18:48:06Z</dcterms:created>
  <dcterms:modified xsi:type="dcterms:W3CDTF">2013-12-30T18:48:24Z</dcterms:modified>
</cp:coreProperties>
</file>