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7" r:id="rId6"/>
    <p:sldId id="266" r:id="rId7"/>
    <p:sldId id="271" r:id="rId8"/>
    <p:sldId id="272" r:id="rId9"/>
    <p:sldId id="273" r:id="rId10"/>
    <p:sldId id="274" r:id="rId11"/>
    <p:sldId id="268" r:id="rId12"/>
    <p:sldId id="275" r:id="rId13"/>
    <p:sldId id="287" r:id="rId14"/>
    <p:sldId id="261" r:id="rId15"/>
    <p:sldId id="262" r:id="rId16"/>
    <p:sldId id="264" r:id="rId17"/>
    <p:sldId id="265" r:id="rId18"/>
    <p:sldId id="263" r:id="rId19"/>
    <p:sldId id="288" r:id="rId20"/>
    <p:sldId id="279" r:id="rId21"/>
    <p:sldId id="286" r:id="rId22"/>
    <p:sldId id="276" r:id="rId23"/>
    <p:sldId id="269" r:id="rId24"/>
    <p:sldId id="270" r:id="rId25"/>
    <p:sldId id="277" r:id="rId26"/>
    <p:sldId id="260" r:id="rId27"/>
    <p:sldId id="280" r:id="rId28"/>
    <p:sldId id="281" r:id="rId29"/>
    <p:sldId id="283" r:id="rId30"/>
    <p:sldId id="284" r:id="rId31"/>
    <p:sldId id="285" r:id="rId32"/>
    <p:sldId id="27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A3CE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5" d="100"/>
          <a:sy n="75" d="100"/>
        </p:scale>
        <p:origin x="-13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214F20-6B7B-584B-BBDA-8C36EA687E37}" type="datetimeFigureOut">
              <a:rPr lang="en-US" smtClean="0"/>
              <a:pPr/>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14F20-6B7B-584B-BBDA-8C36EA687E37}" type="datetimeFigureOut">
              <a:rPr lang="en-US" smtClean="0"/>
              <a:pPr/>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14F20-6B7B-584B-BBDA-8C36EA687E37}" type="datetimeFigureOut">
              <a:rPr lang="en-US" smtClean="0"/>
              <a:pPr/>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14F20-6B7B-584B-BBDA-8C36EA687E37}" type="datetimeFigureOut">
              <a:rPr lang="en-US" smtClean="0"/>
              <a:pPr/>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14F20-6B7B-584B-BBDA-8C36EA687E37}" type="datetimeFigureOut">
              <a:rPr lang="en-US" smtClean="0"/>
              <a:pPr/>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14F20-6B7B-584B-BBDA-8C36EA687E37}" type="datetimeFigureOut">
              <a:rPr lang="en-US" smtClean="0"/>
              <a:pPr/>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214F20-6B7B-584B-BBDA-8C36EA687E37}" type="datetimeFigureOut">
              <a:rPr lang="en-US" smtClean="0"/>
              <a:pPr/>
              <a:t>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214F20-6B7B-584B-BBDA-8C36EA687E37}" type="datetimeFigureOut">
              <a:rPr lang="en-US" smtClean="0"/>
              <a:pPr/>
              <a:t>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14F20-6B7B-584B-BBDA-8C36EA687E37}" type="datetimeFigureOut">
              <a:rPr lang="en-US" smtClean="0"/>
              <a:pPr/>
              <a:t>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14F20-6B7B-584B-BBDA-8C36EA687E37}" type="datetimeFigureOut">
              <a:rPr lang="en-US" smtClean="0"/>
              <a:pPr/>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14F20-6B7B-584B-BBDA-8C36EA687E37}" type="datetimeFigureOut">
              <a:rPr lang="en-US" smtClean="0"/>
              <a:pPr/>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1A76B-5E9A-CF4C-BEE9-33EB03C791B0}" type="slidenum">
              <a:rPr lang="en-US" smtClean="0"/>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gradFill flip="none" rotWithShape="1">
          <a:gsLst>
            <a:gs pos="0">
              <a:srgbClr val="A3CEFF"/>
            </a:gs>
            <a:gs pos="100000">
              <a:srgbClr val="FFFF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14F20-6B7B-584B-BBDA-8C36EA687E37}" type="datetimeFigureOut">
              <a:rPr lang="en-US" smtClean="0"/>
              <a:pPr/>
              <a:t>2/9/14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1A76B-5E9A-CF4C-BEE9-33EB03C791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shows/mankind-the-story-of-all-of-us/videos/mankind-the-story-of-all-of-us-the-printing-press?m=5189719baf036&amp;s=All&amp;f=1&amp;free=fals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pfjpwbCUT2Q"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5400" dirty="0" smtClean="0">
                <a:solidFill>
                  <a:srgbClr val="FFFF00"/>
                </a:solidFill>
              </a:rPr>
              <a:t>Europe in the Middle Ages</a:t>
            </a:r>
            <a:endParaRPr lang="en-US" sz="5400" dirty="0">
              <a:solidFill>
                <a:srgbClr val="FFFF00"/>
              </a:solidFill>
            </a:endParaRPr>
          </a:p>
        </p:txBody>
      </p:sp>
      <p:sp>
        <p:nvSpPr>
          <p:cNvPr id="3" name="Subtitle 2"/>
          <p:cNvSpPr>
            <a:spLocks noGrp="1"/>
          </p:cNvSpPr>
          <p:nvPr>
            <p:ph type="subTitle" idx="1"/>
          </p:nvPr>
        </p:nvSpPr>
        <p:spPr/>
        <p:txBody>
          <a:bodyPr>
            <a:noAutofit/>
          </a:bodyPr>
          <a:lstStyle/>
          <a:p>
            <a:r>
              <a:rPr lang="en-US" sz="3600" dirty="0" smtClean="0">
                <a:solidFill>
                  <a:srgbClr val="FFFF00"/>
                </a:solidFill>
              </a:rPr>
              <a:t>Trade, Banking &amp; Renaissance </a:t>
            </a:r>
          </a:p>
          <a:p>
            <a:r>
              <a:rPr lang="en-US" sz="3600" dirty="0" smtClean="0">
                <a:solidFill>
                  <a:srgbClr val="FFFF00"/>
                </a:solidFill>
              </a:rPr>
              <a:t>European Advancement </a:t>
            </a:r>
            <a:r>
              <a:rPr lang="en-US" sz="3600" dirty="0" smtClean="0">
                <a:solidFill>
                  <a:srgbClr val="FFFF00"/>
                </a:solidFill>
              </a:rPr>
              <a:t>Period</a:t>
            </a:r>
          </a:p>
          <a:p>
            <a:r>
              <a:rPr lang="en-US" sz="3600" dirty="0" smtClean="0">
                <a:solidFill>
                  <a:srgbClr val="FFFF00"/>
                </a:solidFill>
              </a:rPr>
              <a:t>1350-1480 A.D.</a:t>
            </a:r>
            <a:endParaRPr lang="en-US" sz="3600" dirty="0">
              <a:solidFill>
                <a:srgbClr val="FFFF00"/>
              </a:solidFill>
            </a:endParaRPr>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a:t>
            </a:r>
            <a:r>
              <a:rPr lang="en-US" dirty="0"/>
              <a:t>M</a:t>
            </a:r>
            <a:r>
              <a:rPr lang="en-US" dirty="0" smtClean="0"/>
              <a:t>any Ducats</a:t>
            </a:r>
            <a:endParaRPr lang="en-US" dirty="0"/>
          </a:p>
        </p:txBody>
      </p:sp>
      <p:sp>
        <p:nvSpPr>
          <p:cNvPr id="3" name="Content Placeholder 2"/>
          <p:cNvSpPr>
            <a:spLocks noGrp="1"/>
          </p:cNvSpPr>
          <p:nvPr>
            <p:ph sz="half" idx="1"/>
          </p:nvPr>
        </p:nvSpPr>
        <p:spPr/>
        <p:txBody>
          <a:bodyPr/>
          <a:lstStyle/>
          <a:p>
            <a:r>
              <a:rPr lang="en-US" dirty="0" smtClean="0"/>
              <a:t>So much salt is being traded for gold that there is so much gold coming in that rich Venetian salt traders don’t know where to put it all</a:t>
            </a:r>
          </a:p>
          <a:p>
            <a:endParaRPr lang="en-US" dirty="0" smtClean="0"/>
          </a:p>
          <a:p>
            <a:r>
              <a:rPr lang="en-US" dirty="0" smtClean="0"/>
              <a:t>Banking is born</a:t>
            </a:r>
            <a:endParaRPr lang="en-US" dirty="0"/>
          </a:p>
        </p:txBody>
      </p:sp>
      <p:pic>
        <p:nvPicPr>
          <p:cNvPr id="5" name="Content Placeholder 4" descr="a.jpg"/>
          <p:cNvPicPr>
            <a:picLocks noGrp="1" noChangeAspect="1"/>
          </p:cNvPicPr>
          <p:nvPr>
            <p:ph sz="half" idx="2"/>
          </p:nvPr>
        </p:nvPicPr>
        <p:blipFill>
          <a:blip r:embed="rId2"/>
          <a:srcRect t="-34204" b="-34204"/>
          <a:stretch>
            <a:fillRect/>
          </a:stretch>
        </p:blipFill>
        <p:spPr/>
      </p:pic>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Banking</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Rich traders &amp; merchants bank their Ducats with the world’s first bankers</a:t>
            </a:r>
          </a:p>
          <a:p>
            <a:endParaRPr lang="en-US" dirty="0" smtClean="0"/>
          </a:p>
          <a:p>
            <a:r>
              <a:rPr lang="en-US" dirty="0" smtClean="0"/>
              <a:t>In exchange for keeping the money safe the banker would get to have a portion of the trader or merchants Ducats</a:t>
            </a:r>
            <a:endParaRPr lang="en-US" dirty="0"/>
          </a:p>
        </p:txBody>
      </p:sp>
      <p:pic>
        <p:nvPicPr>
          <p:cNvPr id="5" name="Content Placeholder 4" descr="a.jpg"/>
          <p:cNvPicPr>
            <a:picLocks noGrp="1" noChangeAspect="1"/>
          </p:cNvPicPr>
          <p:nvPr>
            <p:ph sz="half" idx="2"/>
          </p:nvPr>
        </p:nvPicPr>
        <p:blipFill>
          <a:blip r:embed="rId2"/>
          <a:srcRect t="-19973" b="-19973"/>
          <a:stretch>
            <a:fillRect/>
          </a:stretch>
        </p:blipFill>
        <p:spPr/>
      </p:pic>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Banking</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Other people would come to the bank to barrow many that they agree to pay back later</a:t>
            </a:r>
          </a:p>
          <a:p>
            <a:endParaRPr lang="en-US" dirty="0" smtClean="0"/>
          </a:p>
          <a:p>
            <a:r>
              <a:rPr lang="en-US" dirty="0" smtClean="0"/>
              <a:t>The barrowers would have to pay the money back plus a little bit more money as a fee for borrowing from the banker (interest)</a:t>
            </a:r>
            <a:endParaRPr lang="en-US" dirty="0"/>
          </a:p>
        </p:txBody>
      </p:sp>
      <p:pic>
        <p:nvPicPr>
          <p:cNvPr id="5" name="Content Placeholder 4" descr="a.jpg"/>
          <p:cNvPicPr>
            <a:picLocks noGrp="1" noChangeAspect="1"/>
          </p:cNvPicPr>
          <p:nvPr>
            <p:ph sz="half" idx="2"/>
          </p:nvPr>
        </p:nvPicPr>
        <p:blipFill>
          <a:blip r:embed="rId2"/>
          <a:srcRect t="-9375" b="-9375"/>
          <a:stretch>
            <a:fillRect/>
          </a:stretch>
        </p:blipFill>
        <p:spPr/>
      </p:pic>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How did the development of a banking system impact ECONOMIC DEVELOPMENT?</a:t>
            </a:r>
          </a:p>
          <a:p>
            <a:endParaRPr lang="en-US" dirty="0" smtClean="0"/>
          </a:p>
          <a:p>
            <a:r>
              <a:rPr lang="en-US" dirty="0" smtClean="0"/>
              <a:t>How did TRADE with Africa &amp; the Development of a banking system lead to a better QUALITY OF LIFE?</a:t>
            </a:r>
          </a:p>
          <a:p>
            <a:endParaRPr lang="en-US" dirty="0"/>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Books </a:t>
            </a:r>
            <a:endParaRPr lang="en-US" dirty="0"/>
          </a:p>
        </p:txBody>
      </p:sp>
      <p:sp>
        <p:nvSpPr>
          <p:cNvPr id="5" name="Content Placeholder 4"/>
          <p:cNvSpPr>
            <a:spLocks noGrp="1"/>
          </p:cNvSpPr>
          <p:nvPr>
            <p:ph sz="half" idx="1"/>
          </p:nvPr>
        </p:nvSpPr>
        <p:spPr/>
        <p:txBody>
          <a:bodyPr>
            <a:normAutofit fontScale="85000" lnSpcReduction="20000"/>
          </a:bodyPr>
          <a:lstStyle/>
          <a:p>
            <a:r>
              <a:rPr lang="en-US" dirty="0" smtClean="0"/>
              <a:t>During this time period in Europe books were rare</a:t>
            </a:r>
          </a:p>
          <a:p>
            <a:endParaRPr lang="en-US" dirty="0" smtClean="0"/>
          </a:p>
          <a:p>
            <a:r>
              <a:rPr lang="en-US" dirty="0" smtClean="0"/>
              <a:t>Books were only for the rich &amp; people of the church</a:t>
            </a:r>
          </a:p>
          <a:p>
            <a:endParaRPr lang="en-US" dirty="0" smtClean="0"/>
          </a:p>
          <a:p>
            <a:r>
              <a:rPr lang="en-US" dirty="0" smtClean="0"/>
              <a:t>All books were hand written &amp; hand copied</a:t>
            </a:r>
          </a:p>
          <a:p>
            <a:endParaRPr lang="en-US" dirty="0" smtClean="0"/>
          </a:p>
          <a:p>
            <a:r>
              <a:rPr lang="en-US" dirty="0" smtClean="0"/>
              <a:t>Books carried key knowledge that was crucial information for mankind’s survival</a:t>
            </a:r>
            <a:endParaRPr lang="en-US" dirty="0"/>
          </a:p>
        </p:txBody>
      </p:sp>
      <p:pic>
        <p:nvPicPr>
          <p:cNvPr id="7" name="Content Placeholder 6" descr="a.jpg"/>
          <p:cNvPicPr>
            <a:picLocks noGrp="1" noChangeAspect="1"/>
          </p:cNvPicPr>
          <p:nvPr>
            <p:ph sz="half" idx="2"/>
          </p:nvPr>
        </p:nvPicPr>
        <p:blipFill>
          <a:blip r:embed="rId2"/>
          <a:srcRect t="-27450" b="-27450"/>
          <a:stretch>
            <a:fillRect/>
          </a:stretch>
        </p:blipFill>
        <p:spPr/>
      </p:pic>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Gutenberg Printing Press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Printing Press was a device that had individual carved out letters</a:t>
            </a:r>
          </a:p>
          <a:p>
            <a:endParaRPr lang="en-US" dirty="0" smtClean="0"/>
          </a:p>
          <a:p>
            <a:r>
              <a:rPr lang="en-US" dirty="0" smtClean="0"/>
              <a:t>These carved out letters could be arranged in different words &amp; sentences </a:t>
            </a:r>
          </a:p>
          <a:p>
            <a:endParaRPr lang="en-US" dirty="0" smtClean="0"/>
          </a:p>
          <a:p>
            <a:r>
              <a:rPr lang="en-US" dirty="0" smtClean="0"/>
              <a:t>To print he would line up letters into sentences &amp; soak them in black ink</a:t>
            </a:r>
            <a:endParaRPr lang="en-US" dirty="0"/>
          </a:p>
        </p:txBody>
      </p:sp>
      <p:pic>
        <p:nvPicPr>
          <p:cNvPr id="5" name="Content Placeholder 4" descr="a.jpg"/>
          <p:cNvPicPr>
            <a:picLocks noGrp="1" noChangeAspect="1"/>
          </p:cNvPicPr>
          <p:nvPr>
            <p:ph sz="half" idx="2"/>
          </p:nvPr>
        </p:nvPicPr>
        <p:blipFill>
          <a:blip r:embed="rId2"/>
          <a:srcRect t="-170" b="-170"/>
          <a:stretch>
            <a:fillRect/>
          </a:stretch>
        </p:blipFill>
        <p:spPr/>
      </p:pic>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Gutenberg Printing Press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He would then turn a large handle with paper attached to it</a:t>
            </a:r>
          </a:p>
          <a:p>
            <a:endParaRPr lang="en-US" dirty="0" smtClean="0"/>
          </a:p>
          <a:p>
            <a:r>
              <a:rPr lang="en-US" dirty="0" smtClean="0"/>
              <a:t>The letters would press onto the piece of paper and the words would appear</a:t>
            </a:r>
          </a:p>
          <a:p>
            <a:endParaRPr lang="en-US" dirty="0" smtClean="0"/>
          </a:p>
          <a:p>
            <a:r>
              <a:rPr lang="en-US" dirty="0" smtClean="0"/>
              <a:t>Now instead of people having to copy books down word by word books could now be MASS CREATED</a:t>
            </a:r>
            <a:endParaRPr lang="en-US" dirty="0"/>
          </a:p>
        </p:txBody>
      </p:sp>
      <p:pic>
        <p:nvPicPr>
          <p:cNvPr id="5" name="Content Placeholder 4" descr="a.jpg"/>
          <p:cNvPicPr>
            <a:picLocks noGrp="1" noChangeAspect="1"/>
          </p:cNvPicPr>
          <p:nvPr>
            <p:ph sz="half" idx="2"/>
          </p:nvPr>
        </p:nvPicPr>
        <p:blipFill>
          <a:blip r:embed="rId2"/>
          <a:srcRect t="-26755" b="-26755"/>
          <a:stretch>
            <a:fillRect/>
          </a:stretch>
        </p:blipFill>
        <p:spPr/>
      </p:pic>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Gutenberg Printing Press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This meant thousands of books could be created quickly</a:t>
            </a:r>
          </a:p>
          <a:p>
            <a:endParaRPr lang="en-US" dirty="0" smtClean="0"/>
          </a:p>
          <a:p>
            <a:r>
              <a:rPr lang="en-US" dirty="0" smtClean="0"/>
              <a:t>This also meant that they would be cheaper</a:t>
            </a:r>
          </a:p>
          <a:p>
            <a:endParaRPr lang="en-US" dirty="0" smtClean="0"/>
          </a:p>
          <a:p>
            <a:r>
              <a:rPr lang="en-US" dirty="0" smtClean="0"/>
              <a:t>Cheaper books meant that more people would have access to the information in them</a:t>
            </a:r>
          </a:p>
          <a:p>
            <a:endParaRPr lang="en-US" dirty="0" smtClean="0"/>
          </a:p>
          <a:p>
            <a:r>
              <a:rPr lang="en-US" dirty="0" smtClean="0"/>
              <a:t>The INFORMATION AGE begins</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hlinkClick r:id="rId2"/>
              </a:rPr>
              <a:t>http://www.history.com/shows/mankind-the-story-of-all-of-us/videos/mankind-the-story-of-all-of-us-the-printing-press?m=5189719baf036&amp;s=All&amp;f=1&amp;free=false</a:t>
            </a:r>
            <a:r>
              <a:rPr lang="en-US" dirty="0" smtClean="0"/>
              <a:t> </a:t>
            </a:r>
          </a:p>
          <a:p>
            <a:endParaRPr lang="en-US" dirty="0" smtClean="0"/>
          </a:p>
          <a:p>
            <a:endParaRPr lang="en-US" dirty="0"/>
          </a:p>
        </p:txBody>
      </p:sp>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Innovating Communication</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Gutenberg has brought INFORMATION to everyone</a:t>
            </a:r>
          </a:p>
          <a:p>
            <a:endParaRPr lang="en-US" dirty="0" smtClean="0"/>
          </a:p>
          <a:p>
            <a:r>
              <a:rPr lang="en-US" dirty="0" smtClean="0"/>
              <a:t>You didn’t have to be rich anymore</a:t>
            </a:r>
          </a:p>
          <a:p>
            <a:endParaRPr lang="en-US" dirty="0" smtClean="0"/>
          </a:p>
          <a:p>
            <a:r>
              <a:rPr lang="en-US" dirty="0" smtClean="0"/>
              <a:t>Books are now produced 2000 times faster than before</a:t>
            </a:r>
            <a:endParaRPr lang="en-US" dirty="0"/>
          </a:p>
        </p:txBody>
      </p:sp>
      <p:pic>
        <p:nvPicPr>
          <p:cNvPr id="5" name="Content Placeholder 4" descr="a.jpg"/>
          <p:cNvPicPr>
            <a:picLocks noGrp="1" noChangeAspect="1"/>
          </p:cNvPicPr>
          <p:nvPr>
            <p:ph sz="half" idx="2"/>
          </p:nvPr>
        </p:nvPicPr>
        <p:blipFill>
          <a:blip r:embed="rId2"/>
          <a:srcRect t="-26755" b="-26755"/>
          <a:stretch>
            <a:fillRect/>
          </a:stretch>
        </p:blipFill>
        <p:spPr/>
      </p:pic>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How did the invention of the Printing Press change communication forever?</a:t>
            </a:r>
          </a:p>
          <a:p>
            <a:endParaRPr lang="en-US" dirty="0"/>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Standards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6.C&amp;G.1.4 Compare the role (e.g. maintain order and enforce societal values and beliefs) and evolution of laws and legal systems (e.g. need for and changing nature of codified system of laws and punishment) in various civilizations, societies and regions.</a:t>
            </a:r>
          </a:p>
          <a:p>
            <a:endParaRPr lang="en-US" dirty="0" smtClean="0"/>
          </a:p>
          <a:p>
            <a:r>
              <a:rPr lang="en-US" dirty="0" smtClean="0"/>
              <a:t>6.C.1 </a:t>
            </a:r>
            <a:r>
              <a:rPr lang="en-US" b="1" dirty="0" smtClean="0"/>
              <a:t>Explain how the behaviors and practices of individuals and groups influenced societies, civilizations and regions.</a:t>
            </a:r>
          </a:p>
          <a:p>
            <a:endParaRPr lang="en-US" b="1" dirty="0" smtClean="0"/>
          </a:p>
          <a:p>
            <a:r>
              <a:rPr lang="en-US" dirty="0" smtClean="0"/>
              <a:t>6.E.1 </a:t>
            </a:r>
            <a:r>
              <a:rPr lang="en-US" b="1" dirty="0" smtClean="0"/>
              <a:t>Understand how the physical environment and human interaction affected the economic activities of various civilizations, societies and regions.</a:t>
            </a:r>
          </a:p>
          <a:p>
            <a:endParaRPr lang="en-US" b="1" dirty="0" smtClean="0"/>
          </a:p>
          <a:p>
            <a:r>
              <a:rPr lang="en-US" b="1" dirty="0" smtClean="0"/>
              <a:t>6.H.2 Understand the political, economic and/or social significance of historical events, issues, individuals and cultural groups.</a:t>
            </a:r>
            <a:endParaRPr lang="en-US" dirty="0"/>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Magna </a:t>
            </a:r>
            <a:r>
              <a:rPr lang="en-US" dirty="0" err="1" smtClean="0"/>
              <a:t>Carta</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Magna Cart was a coded system of law</a:t>
            </a:r>
          </a:p>
          <a:p>
            <a:endParaRPr lang="en-US" dirty="0" smtClean="0"/>
          </a:p>
          <a:p>
            <a:r>
              <a:rPr lang="en-US" dirty="0" smtClean="0"/>
              <a:t>It reflected the values &amp; beliefs of the Europeans of that time</a:t>
            </a:r>
          </a:p>
          <a:p>
            <a:endParaRPr lang="en-US" dirty="0" smtClean="0"/>
          </a:p>
          <a:p>
            <a:r>
              <a:rPr lang="en-US" dirty="0" smtClean="0"/>
              <a:t>It was famous for protecting the rights of the INDIVIDUAL &amp; ensuring a TRIAL so you were innocent until proven guilty</a:t>
            </a:r>
            <a:endParaRPr lang="en-US" dirty="0"/>
          </a:p>
        </p:txBody>
      </p:sp>
      <p:pic>
        <p:nvPicPr>
          <p:cNvPr id="5" name="Content Placeholder 4" descr="a.jpg"/>
          <p:cNvPicPr>
            <a:picLocks noGrp="1" noChangeAspect="1"/>
          </p:cNvPicPr>
          <p:nvPr>
            <p:ph sz="half" idx="2"/>
          </p:nvPr>
        </p:nvPicPr>
        <p:blipFill>
          <a:blip r:embed="rId2"/>
          <a:srcRect t="-34204" b="-34204"/>
          <a:stretch>
            <a:fillRect/>
          </a:stretch>
        </p:blipFill>
        <p:spPr/>
      </p:pic>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What was the role of the MAGNA CARTA &amp; why was it written?</a:t>
            </a:r>
          </a:p>
          <a:p>
            <a:endParaRPr lang="en-US" dirty="0"/>
          </a:p>
        </p:txBody>
      </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European Renaissance Period</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Many Europeans would now go to bankers and barrow some money and pick up a book and learn how to either build something or make something and sell it</a:t>
            </a:r>
          </a:p>
          <a:p>
            <a:endParaRPr lang="en-US" dirty="0" smtClean="0"/>
          </a:p>
          <a:p>
            <a:r>
              <a:rPr lang="en-US" dirty="0" smtClean="0"/>
              <a:t>They could then pay the money to the banker and keep the rest as profit</a:t>
            </a:r>
            <a:endParaRPr lang="en-US" dirty="0"/>
          </a:p>
        </p:txBody>
      </p:sp>
      <p:pic>
        <p:nvPicPr>
          <p:cNvPr id="5" name="Content Placeholder 4" descr="a.jpg"/>
          <p:cNvPicPr>
            <a:picLocks noGrp="1" noChangeAspect="1"/>
          </p:cNvPicPr>
          <p:nvPr>
            <p:ph sz="half" idx="2"/>
          </p:nvPr>
        </p:nvPicPr>
        <p:blipFill>
          <a:blip r:embed="rId2"/>
          <a:srcRect l="-6723" r="-6723"/>
          <a:stretch>
            <a:fillRect/>
          </a:stretch>
        </p:blipFill>
        <p:spPr/>
      </p:pic>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European Renaissance Period</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African Gold &amp; Venetian Banking allow people to buy &amp; sell things</a:t>
            </a:r>
          </a:p>
          <a:p>
            <a:endParaRPr lang="en-US" dirty="0" smtClean="0"/>
          </a:p>
          <a:p>
            <a:r>
              <a:rPr lang="en-US" dirty="0" smtClean="0"/>
              <a:t>Books make it possible for people to know how to make things &amp; create things</a:t>
            </a:r>
          </a:p>
          <a:p>
            <a:endParaRPr lang="en-US" dirty="0" smtClean="0"/>
          </a:p>
          <a:p>
            <a:r>
              <a:rPr lang="en-US" dirty="0" smtClean="0"/>
              <a:t>This leads to a period of knowledge, building, creation of artwork that Europe had never seen</a:t>
            </a:r>
            <a:endParaRPr lang="en-US" dirty="0"/>
          </a:p>
        </p:txBody>
      </p:sp>
      <p:pic>
        <p:nvPicPr>
          <p:cNvPr id="5" name="Content Placeholder 4" descr="a.jpg"/>
          <p:cNvPicPr>
            <a:picLocks noGrp="1" noChangeAspect="1"/>
          </p:cNvPicPr>
          <p:nvPr>
            <p:ph sz="half" idx="2"/>
          </p:nvPr>
        </p:nvPicPr>
        <p:blipFill>
          <a:blip r:embed="rId2"/>
          <a:srcRect t="-44577" b="-44577"/>
          <a:stretch>
            <a:fillRect/>
          </a:stretch>
        </p:blipFill>
        <p:spPr>
          <a:xfrm>
            <a:off x="4648200" y="1060713"/>
            <a:ext cx="4038600" cy="5554787"/>
          </a:xfrm>
        </p:spPr>
      </p:pic>
    </p:spTree>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&amp; Information</a:t>
            </a:r>
            <a:endParaRPr lang="en-US" dirty="0"/>
          </a:p>
        </p:txBody>
      </p:sp>
      <p:sp>
        <p:nvSpPr>
          <p:cNvPr id="3" name="Content Placeholder 2"/>
          <p:cNvSpPr>
            <a:spLocks noGrp="1"/>
          </p:cNvSpPr>
          <p:nvPr>
            <p:ph sz="half" idx="1"/>
          </p:nvPr>
        </p:nvSpPr>
        <p:spPr/>
        <p:txBody>
          <a:bodyPr/>
          <a:lstStyle/>
          <a:p>
            <a:r>
              <a:rPr lang="en-US" dirty="0" smtClean="0"/>
              <a:t>People now had the money &amp; the information to create beautiful pieces of European culture </a:t>
            </a:r>
          </a:p>
          <a:p>
            <a:endParaRPr lang="en-US" dirty="0" smtClean="0"/>
          </a:p>
          <a:p>
            <a:r>
              <a:rPr lang="en-US" dirty="0" smtClean="0"/>
              <a:t>Many still exist today</a:t>
            </a:r>
            <a:endParaRPr lang="en-US" dirty="0"/>
          </a:p>
        </p:txBody>
      </p:sp>
      <p:pic>
        <p:nvPicPr>
          <p:cNvPr id="5" name="Content Placeholder 4" descr="a.jpg"/>
          <p:cNvPicPr>
            <a:picLocks noGrp="1" noChangeAspect="1"/>
          </p:cNvPicPr>
          <p:nvPr>
            <p:ph sz="half" idx="2"/>
          </p:nvPr>
        </p:nvPicPr>
        <p:blipFill>
          <a:blip r:embed="rId2"/>
          <a:srcRect t="-34204" b="-34204"/>
          <a:stretch>
            <a:fillRect/>
          </a:stretch>
        </p:blipFill>
        <p:spPr>
          <a:xfrm>
            <a:off x="4648200" y="893232"/>
            <a:ext cx="4038600" cy="5498961"/>
          </a:xfrm>
        </p:spPr>
      </p:pic>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Booming European ECONOMY</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African gold trade, banking, printing, &amp; books led to a </a:t>
            </a:r>
          </a:p>
          <a:p>
            <a:endParaRPr lang="en-US" dirty="0" smtClean="0"/>
          </a:p>
          <a:p>
            <a:r>
              <a:rPr lang="en-US" dirty="0" smtClean="0"/>
              <a:t>Booming European ECONOMY</a:t>
            </a:r>
          </a:p>
          <a:p>
            <a:endParaRPr lang="en-US" dirty="0" smtClean="0"/>
          </a:p>
          <a:p>
            <a:r>
              <a:rPr lang="en-US" dirty="0" smtClean="0"/>
              <a:t>Now just 70 years after the Bubonic Plague/Black Death wiped out half of Europe they have fully recovered and are thriving</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hlinkClick r:id="rId2"/>
              </a:rPr>
              <a:t>http://www.youtube.com/watch?v=pfjpwbCUT2Q</a:t>
            </a:r>
            <a:r>
              <a:rPr lang="en-US" dirty="0" smtClean="0"/>
              <a:t> </a:t>
            </a:r>
          </a:p>
          <a:p>
            <a:endParaRPr lang="en-US" dirty="0" smtClean="0"/>
          </a:p>
          <a:p>
            <a:r>
              <a:rPr lang="en-US" smtClean="0"/>
              <a:t>12:00-17:33</a:t>
            </a:r>
            <a:endParaRPr lang="en-US"/>
          </a:p>
        </p:txBody>
      </p:sp>
    </p:spTree>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55000" lnSpcReduction="20000"/>
          </a:bodyPr>
          <a:lstStyle/>
          <a:p>
            <a:r>
              <a:rPr lang="en-US" sz="3840" dirty="0" smtClean="0"/>
              <a:t>poor management by leaders </a:t>
            </a:r>
          </a:p>
          <a:p>
            <a:r>
              <a:rPr lang="en-US" sz="3840" dirty="0" smtClean="0"/>
              <a:t>hoarding of wealth </a:t>
            </a:r>
          </a:p>
          <a:p>
            <a:r>
              <a:rPr lang="en-US" sz="3840" dirty="0" smtClean="0"/>
              <a:t>too much debt</a:t>
            </a:r>
          </a:p>
          <a:p>
            <a:endParaRPr lang="en-US" sz="3840" dirty="0" smtClean="0"/>
          </a:p>
          <a:p>
            <a:r>
              <a:rPr lang="en-US" sz="3840" dirty="0" smtClean="0"/>
              <a:t>How did the economic factors listed affect the ancient empires? </a:t>
            </a:r>
          </a:p>
          <a:p>
            <a:endParaRPr lang="en-US" dirty="0" smtClean="0"/>
          </a:p>
          <a:p>
            <a:r>
              <a:rPr lang="en-US" dirty="0" smtClean="0"/>
              <a:t>A) Empires weakened and were eventually destroyed. </a:t>
            </a:r>
          </a:p>
          <a:p>
            <a:endParaRPr lang="en-US" dirty="0" smtClean="0"/>
          </a:p>
          <a:p>
            <a:r>
              <a:rPr lang="en-US" dirty="0" smtClean="0"/>
              <a:t>B) Empires forced wealthy citizens to forfeit money in taxes. </a:t>
            </a:r>
          </a:p>
          <a:p>
            <a:endParaRPr lang="en-US" dirty="0" smtClean="0"/>
          </a:p>
          <a:p>
            <a:r>
              <a:rPr lang="en-US" dirty="0" smtClean="0"/>
              <a:t>C) Armies searched other empires for new leaders to govern. </a:t>
            </a:r>
          </a:p>
          <a:p>
            <a:endParaRPr lang="en-US" dirty="0" smtClean="0"/>
          </a:p>
          <a:p>
            <a:r>
              <a:rPr lang="en-US" dirty="0" smtClean="0"/>
              <a:t>D) Armies of the empires were sent to other lands to increase wealth.</a:t>
            </a:r>
            <a:endParaRPr lang="en-US" dirty="0"/>
          </a:p>
        </p:txBody>
      </p:sp>
    </p:spTree>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70000" lnSpcReduction="20000"/>
          </a:bodyPr>
          <a:lstStyle/>
          <a:p>
            <a:r>
              <a:rPr lang="en-US" sz="4571" dirty="0" smtClean="0"/>
              <a:t>Why did some ancient civilizations write and publish their laws? </a:t>
            </a:r>
          </a:p>
          <a:p>
            <a:endParaRPr lang="en-US" dirty="0" smtClean="0"/>
          </a:p>
          <a:p>
            <a:r>
              <a:rPr lang="en-US" dirty="0" smtClean="0"/>
              <a:t>A) to allow patricians and plebeians to read and vote for the laws </a:t>
            </a:r>
          </a:p>
          <a:p>
            <a:endParaRPr lang="en-US" dirty="0" smtClean="0"/>
          </a:p>
          <a:p>
            <a:r>
              <a:rPr lang="en-US" dirty="0" smtClean="0"/>
              <a:t>B) to record the laws so that historians would understand ancient culture </a:t>
            </a:r>
          </a:p>
          <a:p>
            <a:endParaRPr lang="en-US" dirty="0" smtClean="0"/>
          </a:p>
          <a:p>
            <a:r>
              <a:rPr lang="en-US" dirty="0" smtClean="0"/>
              <a:t>C) to ensure that citizens of the civilization would read and understand the laws</a:t>
            </a:r>
          </a:p>
          <a:p>
            <a:endParaRPr lang="en-US" dirty="0" smtClean="0"/>
          </a:p>
          <a:p>
            <a:r>
              <a:rPr lang="en-US" dirty="0" smtClean="0"/>
              <a:t>D) to guarantee that each politician received a personal copy of the printed laws</a:t>
            </a:r>
            <a:endParaRPr lang="en-US" dirty="0"/>
          </a:p>
        </p:txBody>
      </p:sp>
    </p:spTree>
  </p:cSld>
  <p:clrMapOvr>
    <a:masterClrMapping/>
  </p:clrMapOvr>
  <p:transition spd="slow">
    <p:random/>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62500" lnSpcReduction="20000"/>
          </a:bodyPr>
          <a:lstStyle/>
          <a:p>
            <a:r>
              <a:rPr lang="en-US" sz="3840" dirty="0" smtClean="0"/>
              <a:t>No freeman shall be taken, imprisoned . . . or in any way destroyed. Nor will we proceed against or prosecute him, except by the lawful judgment of his peers . . .</a:t>
            </a:r>
          </a:p>
          <a:p>
            <a:r>
              <a:rPr lang="en-US" sz="3840" dirty="0" smtClean="0"/>
              <a:t>Magna </a:t>
            </a:r>
            <a:r>
              <a:rPr lang="en-US" sz="3840" dirty="0" err="1" smtClean="0"/>
              <a:t>Carta</a:t>
            </a:r>
            <a:r>
              <a:rPr lang="en-US" sz="3840" dirty="0" smtClean="0"/>
              <a:t>, 1215 </a:t>
            </a:r>
          </a:p>
          <a:p>
            <a:r>
              <a:rPr lang="en-US" sz="3840" dirty="0" smtClean="0"/>
              <a:t>Based on this quote, how were the legal rights of freemen changed?</a:t>
            </a:r>
          </a:p>
          <a:p>
            <a:endParaRPr lang="en-US" dirty="0" smtClean="0"/>
          </a:p>
          <a:p>
            <a:r>
              <a:rPr lang="en-US" dirty="0" smtClean="0"/>
              <a:t>A) Freemen were given the right to live without government interference. </a:t>
            </a:r>
          </a:p>
          <a:p>
            <a:endParaRPr lang="en-US" dirty="0" smtClean="0"/>
          </a:p>
          <a:p>
            <a:r>
              <a:rPr lang="en-US" dirty="0" smtClean="0"/>
              <a:t>B) The king was granted the power to exclude freemen from the laws.</a:t>
            </a:r>
          </a:p>
          <a:p>
            <a:endParaRPr lang="en-US" dirty="0" smtClean="0"/>
          </a:p>
          <a:p>
            <a:r>
              <a:rPr lang="en-US" dirty="0" smtClean="0"/>
              <a:t>C) The king acquired the power to imprison freemen at his will. </a:t>
            </a:r>
          </a:p>
          <a:p>
            <a:endParaRPr lang="en-US" dirty="0" smtClean="0"/>
          </a:p>
          <a:p>
            <a:r>
              <a:rPr lang="en-US" dirty="0" smtClean="0"/>
              <a:t>D) Freemen gained the right to trial by a jury of citizens.</a:t>
            </a:r>
            <a:endParaRPr lang="en-US" dirty="0"/>
          </a:p>
        </p:txBody>
      </p:sp>
    </p:spTree>
  </p:cSld>
  <p:clrMapOvr>
    <a:masterClrMapping/>
  </p:clrMapOvr>
  <p:transition spd="slow">
    <p:random/>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70000" lnSpcReduction="20000"/>
          </a:bodyPr>
          <a:lstStyle/>
          <a:p>
            <a:r>
              <a:rPr lang="en-US" sz="4571" dirty="0" smtClean="0"/>
              <a:t>Exploration and conquests occurred in the middle ages. How did they affect relations between ancient societies?</a:t>
            </a:r>
          </a:p>
          <a:p>
            <a:endParaRPr lang="en-US" dirty="0" smtClean="0"/>
          </a:p>
          <a:p>
            <a:r>
              <a:rPr lang="en-US" dirty="0" smtClean="0"/>
              <a:t>A) They caused long-lasting peace with the help of religion. </a:t>
            </a:r>
          </a:p>
          <a:p>
            <a:endParaRPr lang="en-US" dirty="0" smtClean="0"/>
          </a:p>
          <a:p>
            <a:r>
              <a:rPr lang="en-US" dirty="0" smtClean="0"/>
              <a:t>B) They caused empires to close off access between their societies. </a:t>
            </a:r>
          </a:p>
          <a:p>
            <a:endParaRPr lang="en-US" dirty="0" smtClean="0"/>
          </a:p>
          <a:p>
            <a:r>
              <a:rPr lang="en-US" dirty="0" smtClean="0"/>
              <a:t>C) They caused outbreaks of violence that closed all trade routes. </a:t>
            </a:r>
          </a:p>
          <a:p>
            <a:endParaRPr lang="en-US" dirty="0" smtClean="0"/>
          </a:p>
          <a:p>
            <a:r>
              <a:rPr lang="en-US" dirty="0" smtClean="0"/>
              <a:t>D) They caused trade routes and communication to open between societies.</a:t>
            </a:r>
            <a:endParaRPr lang="en-US" dirty="0"/>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Objectives</a:t>
            </a:r>
            <a:endParaRPr lang="en-US" dirty="0"/>
          </a:p>
        </p:txBody>
      </p:sp>
      <p:sp>
        <p:nvSpPr>
          <p:cNvPr id="3" name="Content Placeholder 2"/>
          <p:cNvSpPr>
            <a:spLocks noGrp="1"/>
          </p:cNvSpPr>
          <p:nvPr>
            <p:ph idx="1"/>
          </p:nvPr>
        </p:nvSpPr>
        <p:spPr/>
        <p:txBody>
          <a:bodyPr>
            <a:noAutofit/>
          </a:bodyPr>
          <a:lstStyle/>
          <a:p>
            <a:r>
              <a:rPr lang="en-US" sz="1600" dirty="0" smtClean="0"/>
              <a:t>6.C&amp;G.1.4 Compare the role (e.g. maintain order and enforce societal values and beliefs) and evolution of laws and legal systems (e.g. need for and changing nature of codified system of laws and punishment) in various civilizations, societies and regions.</a:t>
            </a:r>
          </a:p>
          <a:p>
            <a:pPr>
              <a:buNone/>
            </a:pPr>
            <a:endParaRPr lang="en-US" sz="1600" b="1" dirty="0" smtClean="0"/>
          </a:p>
          <a:p>
            <a:r>
              <a:rPr lang="en-US" sz="1600" dirty="0" smtClean="0"/>
              <a:t>6.C.1.1 Analyze how cultural expressions reflected the values of civilizations, societies and regions (e.g., oral traditions, art, dance, music, literature, and architecture).</a:t>
            </a:r>
          </a:p>
          <a:p>
            <a:endParaRPr lang="en-US" sz="1600" dirty="0" smtClean="0"/>
          </a:p>
          <a:p>
            <a:r>
              <a:rPr lang="en-US" sz="1600" dirty="0" smtClean="0"/>
              <a:t>6.E.1.1 Explain how conflict, compromise and negotiation over the availability of resources (i.e. natural, human and capital) impacted the economic development of various civilizations, societies and regions (e.g., competition for scarce resources, unequal distribution of wealth and the emergence of powerful trading networks).</a:t>
            </a:r>
          </a:p>
          <a:p>
            <a:endParaRPr lang="en-US" sz="1600" dirty="0" smtClean="0"/>
          </a:p>
          <a:p>
            <a:r>
              <a:rPr lang="en-US" sz="1600" dirty="0" smtClean="0"/>
              <a:t>6.E.1.2 Explain how quality of life is impacted by economic choices of civilizations, societies and regions.</a:t>
            </a:r>
          </a:p>
          <a:p>
            <a:endParaRPr lang="en-US" sz="1600" dirty="0" smtClean="0"/>
          </a:p>
          <a:p>
            <a:r>
              <a:rPr lang="en-US" sz="1600" dirty="0" smtClean="0"/>
              <a:t>6.H.2.3 Explain how innovation and/or technology transformed civilizations, societies and regions over time (e.g., agricultural technology, weaponry, transportation and communication).</a:t>
            </a:r>
            <a:endParaRPr lang="en-US" sz="1600" dirty="0"/>
          </a:p>
        </p:txBody>
      </p:sp>
    </p:spTree>
  </p:cSld>
  <p:clrMapOvr>
    <a:masterClrMapping/>
  </p:clrMapOvr>
  <p:transition spd="slow">
    <p:random/>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77500" lnSpcReduction="20000"/>
          </a:bodyPr>
          <a:lstStyle/>
          <a:p>
            <a:r>
              <a:rPr lang="en-US" sz="4235" dirty="0" smtClean="0"/>
              <a:t>Which was a long-term effect of ancient trade routes? </a:t>
            </a:r>
          </a:p>
          <a:p>
            <a:endParaRPr lang="en-US" dirty="0" smtClean="0"/>
          </a:p>
          <a:p>
            <a:r>
              <a:rPr lang="en-US" dirty="0" smtClean="0"/>
              <a:t>A) the spread of religions throughout the trade routes </a:t>
            </a:r>
          </a:p>
          <a:p>
            <a:endParaRPr lang="en-US" dirty="0" smtClean="0"/>
          </a:p>
          <a:p>
            <a:r>
              <a:rPr lang="en-US" dirty="0" smtClean="0"/>
              <a:t>B) the spread of unifying systems of government </a:t>
            </a:r>
          </a:p>
          <a:p>
            <a:endParaRPr lang="en-US" dirty="0" smtClean="0"/>
          </a:p>
          <a:p>
            <a:r>
              <a:rPr lang="en-US" dirty="0" smtClean="0"/>
              <a:t>C) colonization of weaker nations along the trade routes </a:t>
            </a:r>
          </a:p>
          <a:p>
            <a:endParaRPr lang="en-US" dirty="0" smtClean="0"/>
          </a:p>
          <a:p>
            <a:r>
              <a:rPr lang="en-US" dirty="0" smtClean="0"/>
              <a:t>D) use of silk throughout ancient and modern societies</a:t>
            </a:r>
            <a:endParaRPr lang="en-US" dirty="0"/>
          </a:p>
        </p:txBody>
      </p:sp>
    </p:spTree>
  </p:cSld>
  <p:clrMapOvr>
    <a:masterClrMapping/>
  </p:clrMapOvr>
  <p:transition spd="slow">
    <p:random/>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62500" lnSpcReduction="20000"/>
          </a:bodyPr>
          <a:lstStyle/>
          <a:p>
            <a:r>
              <a:rPr lang="en-US" sz="4000" dirty="0" smtClean="0"/>
              <a:t>Which statement shows how trade routes influenced ancient societies?</a:t>
            </a:r>
          </a:p>
          <a:p>
            <a:endParaRPr lang="en-US" dirty="0" smtClean="0"/>
          </a:p>
          <a:p>
            <a:r>
              <a:rPr lang="en-US" dirty="0" smtClean="0"/>
              <a:t>A) As travel over land became easier, trade by water became unnecessary.</a:t>
            </a:r>
          </a:p>
          <a:p>
            <a:endParaRPr lang="en-US" dirty="0" smtClean="0"/>
          </a:p>
          <a:p>
            <a:r>
              <a:rPr lang="en-US" dirty="0" smtClean="0"/>
              <a:t>B) As different civilizations traded goods, they also shared cultural values and beliefs.</a:t>
            </a:r>
          </a:p>
          <a:p>
            <a:endParaRPr lang="en-US" dirty="0" smtClean="0"/>
          </a:p>
          <a:p>
            <a:r>
              <a:rPr lang="en-US" dirty="0" smtClean="0"/>
              <a:t>C) As trade developed, long-distance travel became safe and easy for each civilization.</a:t>
            </a:r>
          </a:p>
          <a:p>
            <a:endParaRPr lang="en-US" dirty="0" smtClean="0"/>
          </a:p>
          <a:p>
            <a:r>
              <a:rPr lang="en-US" dirty="0" smtClean="0"/>
              <a:t>D) As silk grew popular, it became a common material used in clothing across civilizations.</a:t>
            </a:r>
            <a:endParaRPr lang="en-US" dirty="0"/>
          </a:p>
        </p:txBody>
      </p:sp>
    </p:spTree>
  </p:cSld>
  <p:clrMapOvr>
    <a:masterClrMapping/>
  </p:clrMapOvr>
  <p:transition spd="slow">
    <p:random/>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4" name="Content Placeholder 3"/>
          <p:cNvSpPr>
            <a:spLocks noGrp="1"/>
          </p:cNvSpPr>
          <p:nvPr>
            <p:ph sz="half" idx="1"/>
          </p:nvPr>
        </p:nvSpPr>
        <p:spPr/>
        <p:txBody>
          <a:bodyPr>
            <a:normAutofit fontScale="62500" lnSpcReduction="20000"/>
          </a:bodyPr>
          <a:lstStyle/>
          <a:p>
            <a:r>
              <a:rPr lang="en-US" dirty="0" smtClean="0"/>
              <a:t>6.C&amp;G.1.4 (Coded Law System) Development of the MAGNA CARTA ensured that peace &amp; laws were followed &amp; it is also important because it ensured INDIVIDUAL RIGHTS &amp; a TRIAL to prove you are guilty</a:t>
            </a:r>
          </a:p>
          <a:p>
            <a:endParaRPr lang="en-US" dirty="0" smtClean="0"/>
          </a:p>
          <a:p>
            <a:r>
              <a:rPr lang="en-US" dirty="0" smtClean="0"/>
              <a:t>6.C.1.1 (Art/Architecture/Literature) During this time Europeans created timeless pieces of art, architecture &amp; books reflecting their values &amp; beliefs</a:t>
            </a:r>
          </a:p>
          <a:p>
            <a:endParaRPr lang="en-US" dirty="0" smtClean="0"/>
          </a:p>
          <a:p>
            <a:r>
              <a:rPr lang="en-US" dirty="0" smtClean="0"/>
              <a:t>6.E.1.1 (Negotiation over Resources= Trade Networks) Europe &amp; Africa created their own powerful trading network making both places rich   </a:t>
            </a:r>
            <a:endParaRPr lang="en-US" dirty="0"/>
          </a:p>
        </p:txBody>
      </p:sp>
      <p:sp>
        <p:nvSpPr>
          <p:cNvPr id="5" name="Content Placeholder 4"/>
          <p:cNvSpPr>
            <a:spLocks noGrp="1"/>
          </p:cNvSpPr>
          <p:nvPr>
            <p:ph sz="half" idx="2"/>
          </p:nvPr>
        </p:nvSpPr>
        <p:spPr/>
        <p:txBody>
          <a:bodyPr>
            <a:normAutofit fontScale="62500" lnSpcReduction="20000"/>
          </a:bodyPr>
          <a:lstStyle/>
          <a:p>
            <a:r>
              <a:rPr lang="en-US" dirty="0" smtClean="0"/>
              <a:t>6.E.1.2 (Quality of Life) Banking system in Venice allowed people in Europe to be able to barrow &amp; payback so they good do the things they wanted to with their money and live a better QUALITY OF LIFE</a:t>
            </a:r>
          </a:p>
          <a:p>
            <a:endParaRPr lang="en-US" dirty="0" smtClean="0"/>
          </a:p>
          <a:p>
            <a:r>
              <a:rPr lang="en-US" dirty="0" smtClean="0"/>
              <a:t>6.H.2.3 (Innovating Communication) Invention of the PRINTING PRESS allowed ANYBODY to be able to have access to information that only rich people had access to before </a:t>
            </a:r>
            <a:endParaRPr lang="en-US" dirty="0"/>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was the role of the MAGNA CARTA &amp; why was it written?</a:t>
            </a:r>
          </a:p>
          <a:p>
            <a:endParaRPr lang="en-US" dirty="0" smtClean="0"/>
          </a:p>
          <a:p>
            <a:r>
              <a:rPr lang="en-US" dirty="0" smtClean="0"/>
              <a:t>How did the development of a banking system impact ECONOMIC DEVELOPMENT?</a:t>
            </a:r>
          </a:p>
          <a:p>
            <a:endParaRPr lang="en-US" dirty="0" smtClean="0"/>
          </a:p>
          <a:p>
            <a:r>
              <a:rPr lang="en-US" dirty="0" smtClean="0"/>
              <a:t>How did TRADE with Africa &amp; the Development of a banking system lead to a better QUALITY OF LIFE?</a:t>
            </a:r>
          </a:p>
          <a:p>
            <a:endParaRPr lang="en-US" dirty="0" smtClean="0"/>
          </a:p>
          <a:p>
            <a:r>
              <a:rPr lang="en-US" dirty="0" smtClean="0"/>
              <a:t>How did the invention of the Printing Press change communication forever?</a:t>
            </a:r>
            <a:endParaRPr lang="en-US" dirty="0"/>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Venice, Italy</a:t>
            </a:r>
            <a:endParaRPr lang="en-US" dirty="0"/>
          </a:p>
        </p:txBody>
      </p:sp>
      <p:sp>
        <p:nvSpPr>
          <p:cNvPr id="5" name="Content Placeholder 4"/>
          <p:cNvSpPr>
            <a:spLocks noGrp="1"/>
          </p:cNvSpPr>
          <p:nvPr>
            <p:ph sz="half" idx="1"/>
          </p:nvPr>
        </p:nvSpPr>
        <p:spPr/>
        <p:txBody>
          <a:bodyPr>
            <a:normAutofit lnSpcReduction="10000"/>
          </a:bodyPr>
          <a:lstStyle/>
          <a:p>
            <a:r>
              <a:rPr lang="en-US" dirty="0" smtClean="0"/>
              <a:t>Venice, Italy is a thriving city built on African gold from Mansa Musa’s kingdom of Mali</a:t>
            </a:r>
          </a:p>
          <a:p>
            <a:endParaRPr lang="en-US" dirty="0" smtClean="0"/>
          </a:p>
          <a:p>
            <a:r>
              <a:rPr lang="en-US" dirty="0" smtClean="0"/>
              <a:t>Venice is the TRADING center of all of Europe</a:t>
            </a:r>
          </a:p>
          <a:p>
            <a:endParaRPr lang="en-US" dirty="0" smtClean="0"/>
          </a:p>
          <a:p>
            <a:r>
              <a:rPr lang="en-US" dirty="0" smtClean="0"/>
              <a:t>It is built on African Gold &amp; European Salt</a:t>
            </a:r>
            <a:endParaRPr lang="en-US" dirty="0"/>
          </a:p>
        </p:txBody>
      </p:sp>
      <p:pic>
        <p:nvPicPr>
          <p:cNvPr id="7" name="Content Placeholder 6" descr="a.jpg"/>
          <p:cNvPicPr>
            <a:picLocks noGrp="1" noChangeAspect="1"/>
          </p:cNvPicPr>
          <p:nvPr>
            <p:ph sz="half" idx="2"/>
          </p:nvPr>
        </p:nvPicPr>
        <p:blipFill>
          <a:blip r:embed="rId2"/>
          <a:srcRect t="-29878" b="-29878"/>
          <a:stretch>
            <a:fillRect/>
          </a:stretch>
        </p:blipFill>
        <p:spPr/>
      </p:pic>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African Gold</a:t>
            </a:r>
            <a:endParaRPr lang="en-US" dirty="0"/>
          </a:p>
        </p:txBody>
      </p:sp>
      <p:sp>
        <p:nvSpPr>
          <p:cNvPr id="5" name="Content Placeholder 4"/>
          <p:cNvSpPr>
            <a:spLocks noGrp="1"/>
          </p:cNvSpPr>
          <p:nvPr>
            <p:ph sz="half" idx="1"/>
          </p:nvPr>
        </p:nvSpPr>
        <p:spPr/>
        <p:txBody>
          <a:bodyPr/>
          <a:lstStyle/>
          <a:p>
            <a:r>
              <a:rPr lang="en-US" dirty="0" smtClean="0"/>
              <a:t>Mansa Musa’s Kingdom of Mali has traded with the begins to trade with the Venetians</a:t>
            </a:r>
          </a:p>
          <a:p>
            <a:endParaRPr lang="en-US" dirty="0" smtClean="0"/>
          </a:p>
          <a:p>
            <a:r>
              <a:rPr lang="en-US" dirty="0" smtClean="0"/>
              <a:t>What are the Africans looking for?</a:t>
            </a:r>
          </a:p>
          <a:p>
            <a:endParaRPr lang="en-US" dirty="0" smtClean="0"/>
          </a:p>
          <a:p>
            <a:r>
              <a:rPr lang="en-US" dirty="0" smtClean="0"/>
              <a:t>They are looking for salt</a:t>
            </a:r>
            <a:endParaRPr lang="en-US" dirty="0"/>
          </a:p>
        </p:txBody>
      </p:sp>
      <p:pic>
        <p:nvPicPr>
          <p:cNvPr id="7" name="Content Placeholder 6" descr="a.jpg"/>
          <p:cNvPicPr>
            <a:picLocks noGrp="1" noChangeAspect="1"/>
          </p:cNvPicPr>
          <p:nvPr>
            <p:ph sz="half" idx="2"/>
          </p:nvPr>
        </p:nvPicPr>
        <p:blipFill>
          <a:blip r:embed="rId2"/>
          <a:srcRect t="-3354" b="-3354"/>
          <a:stretch>
            <a:fillRect/>
          </a:stretch>
        </p:blipFill>
        <p:spPr/>
      </p:pic>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European Salt</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Venice is located right on the coast of Italy</a:t>
            </a:r>
          </a:p>
          <a:p>
            <a:endParaRPr lang="en-US" dirty="0" smtClean="0"/>
          </a:p>
          <a:p>
            <a:r>
              <a:rPr lang="en-US" dirty="0" smtClean="0"/>
              <a:t>It is a perfect place for salt deposits</a:t>
            </a:r>
          </a:p>
          <a:p>
            <a:endParaRPr lang="en-US" dirty="0" smtClean="0"/>
          </a:p>
          <a:p>
            <a:r>
              <a:rPr lang="en-US" dirty="0" smtClean="0"/>
              <a:t>Salt is able to preserve food &amp; therefore is highly demanded</a:t>
            </a:r>
          </a:p>
          <a:p>
            <a:endParaRPr lang="en-US" dirty="0" smtClean="0"/>
          </a:p>
          <a:p>
            <a:r>
              <a:rPr lang="en-US" dirty="0" smtClean="0"/>
              <a:t>When Mansa Musa makes his Hajj journey he travels through Venice &amp; sees they have a lot of salt</a:t>
            </a:r>
            <a:endParaRPr lang="en-US" dirty="0"/>
          </a:p>
        </p:txBody>
      </p:sp>
      <p:pic>
        <p:nvPicPr>
          <p:cNvPr id="5" name="Content Placeholder 4" descr="a.jpg"/>
          <p:cNvPicPr>
            <a:picLocks noGrp="1" noChangeAspect="1"/>
          </p:cNvPicPr>
          <p:nvPr>
            <p:ph sz="half" idx="2"/>
          </p:nvPr>
        </p:nvPicPr>
        <p:blipFill>
          <a:blip r:embed="rId2"/>
          <a:srcRect t="-24424" b="-24424"/>
          <a:stretch>
            <a:fillRect/>
          </a:stretch>
        </p:blipFill>
        <p:spPr/>
      </p:pic>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Scarcity of Resources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Europe &amp; Africa begin to trade</a:t>
            </a:r>
          </a:p>
          <a:p>
            <a:endParaRPr lang="en-US" dirty="0" smtClean="0"/>
          </a:p>
          <a:p>
            <a:r>
              <a:rPr lang="en-US" dirty="0" smtClean="0"/>
              <a:t>Europe trades salt for African gold</a:t>
            </a:r>
          </a:p>
          <a:p>
            <a:endParaRPr lang="en-US" dirty="0" smtClean="0"/>
          </a:p>
          <a:p>
            <a:r>
              <a:rPr lang="en-US" dirty="0" smtClean="0"/>
              <a:t>Africans are able to preserve their food </a:t>
            </a:r>
          </a:p>
          <a:p>
            <a:endParaRPr lang="en-US" dirty="0" smtClean="0"/>
          </a:p>
          <a:p>
            <a:r>
              <a:rPr lang="en-US" dirty="0" smtClean="0"/>
              <a:t>Europeans are able to collect a lot of gold</a:t>
            </a:r>
          </a:p>
          <a:p>
            <a:endParaRPr lang="en-US" dirty="0"/>
          </a:p>
          <a:p>
            <a:endParaRPr lang="en-US" dirty="0"/>
          </a:p>
        </p:txBody>
      </p:sp>
      <p:pic>
        <p:nvPicPr>
          <p:cNvPr id="5" name="Content Placeholder 4" descr="a.jpg"/>
          <p:cNvPicPr>
            <a:picLocks noGrp="1" noChangeAspect="1"/>
          </p:cNvPicPr>
          <p:nvPr>
            <p:ph sz="half" idx="2"/>
          </p:nvPr>
        </p:nvPicPr>
        <p:blipFill>
          <a:blip r:embed="rId2"/>
          <a:srcRect t="-14039" b="-14039"/>
          <a:stretch>
            <a:fillRect/>
          </a:stretch>
        </p:blipFill>
        <p:spPr/>
      </p:pic>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 Gold (Ducats) </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Once the African gold comes into Venice in exchange for salt it is turned into a coin</a:t>
            </a:r>
          </a:p>
          <a:p>
            <a:endParaRPr lang="en-US" dirty="0" smtClean="0"/>
          </a:p>
          <a:p>
            <a:r>
              <a:rPr lang="en-US" dirty="0" smtClean="0"/>
              <a:t>These coins are called Ducats </a:t>
            </a:r>
          </a:p>
          <a:p>
            <a:endParaRPr lang="en-US" dirty="0" smtClean="0"/>
          </a:p>
          <a:p>
            <a:r>
              <a:rPr lang="en-US" dirty="0" smtClean="0"/>
              <a:t>This is the first international currency of Europe</a:t>
            </a:r>
            <a:endParaRPr lang="en-US" dirty="0"/>
          </a:p>
        </p:txBody>
      </p:sp>
      <p:pic>
        <p:nvPicPr>
          <p:cNvPr id="5" name="Content Placeholder 4" descr="a.jpg"/>
          <p:cNvPicPr>
            <a:picLocks noGrp="1" noChangeAspect="1"/>
          </p:cNvPicPr>
          <p:nvPr>
            <p:ph sz="half" idx="2"/>
          </p:nvPr>
        </p:nvPicPr>
        <p:blipFill>
          <a:blip r:embed="rId2"/>
          <a:srcRect t="-34204" b="-34204"/>
          <a:stretch>
            <a:fillRect/>
          </a:stretch>
        </p:blipFill>
        <p:spPr/>
      </p:pic>
    </p:spTree>
  </p:cSld>
  <p:clrMapOvr>
    <a:masterClrMapping/>
  </p:clrMapOvr>
  <p:transition spd="slow">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TotalTime>
  <Words>1900</Words>
  <Application>Microsoft Macintosh PowerPoint</Application>
  <PresentationFormat>On-screen Show (4:3)</PresentationFormat>
  <Paragraphs>229</Paragraphs>
  <Slides>32</Slides>
  <Notes>0</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Office Theme</vt:lpstr>
      <vt:lpstr>Europe in the Middle Ages</vt:lpstr>
      <vt:lpstr>Essential Standards</vt:lpstr>
      <vt:lpstr>Clarifying Objectives</vt:lpstr>
      <vt:lpstr>Essential Questions </vt:lpstr>
      <vt:lpstr>Venice, Italy</vt:lpstr>
      <vt:lpstr>African Gold</vt:lpstr>
      <vt:lpstr>European Salt</vt:lpstr>
      <vt:lpstr>Scarcity of Resources</vt:lpstr>
      <vt:lpstr>African Gold (Ducats) </vt:lpstr>
      <vt:lpstr>So Many Ducats</vt:lpstr>
      <vt:lpstr>Modern Banking</vt:lpstr>
      <vt:lpstr>Modern Banking</vt:lpstr>
      <vt:lpstr>Essential Questions</vt:lpstr>
      <vt:lpstr>Books </vt:lpstr>
      <vt:lpstr>Gutenberg Printing Press</vt:lpstr>
      <vt:lpstr>Gutenberg Printing Press</vt:lpstr>
      <vt:lpstr>Gutenberg Printing Press</vt:lpstr>
      <vt:lpstr>Innovating Communication</vt:lpstr>
      <vt:lpstr>Essential Questions</vt:lpstr>
      <vt:lpstr>Magna Carta</vt:lpstr>
      <vt:lpstr>Essential Questions</vt:lpstr>
      <vt:lpstr>European Renaissance Period</vt:lpstr>
      <vt:lpstr>European Renaissance Period</vt:lpstr>
      <vt:lpstr>Money &amp; Information</vt:lpstr>
      <vt:lpstr>Booming European ECONOMY</vt:lpstr>
      <vt:lpstr>EOG Questions</vt:lpstr>
      <vt:lpstr>EOG Questions</vt:lpstr>
      <vt:lpstr>EOG Questions</vt:lpstr>
      <vt:lpstr>EOG Questions</vt:lpstr>
      <vt:lpstr>EOG Questions</vt:lpstr>
      <vt:lpstr>EOG Questions</vt:lpstr>
      <vt:lpstr>Important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 in the Middle Ages</dc:title>
  <dc:creator>Andrew Garbisch</dc:creator>
  <cp:lastModifiedBy>Andrew Garbisch</cp:lastModifiedBy>
  <cp:revision>24</cp:revision>
  <dcterms:created xsi:type="dcterms:W3CDTF">2014-02-09T16:01:29Z</dcterms:created>
  <dcterms:modified xsi:type="dcterms:W3CDTF">2014-02-09T16:12:56Z</dcterms:modified>
</cp:coreProperties>
</file>