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6" r:id="rId3"/>
    <p:sldId id="267" r:id="rId4"/>
    <p:sldId id="293" r:id="rId5"/>
    <p:sldId id="264" r:id="rId6"/>
    <p:sldId id="261" r:id="rId7"/>
    <p:sldId id="271" r:id="rId8"/>
    <p:sldId id="263" r:id="rId9"/>
    <p:sldId id="292" r:id="rId10"/>
    <p:sldId id="262" r:id="rId11"/>
    <p:sldId id="265" r:id="rId12"/>
    <p:sldId id="268" r:id="rId13"/>
    <p:sldId id="269" r:id="rId14"/>
    <p:sldId id="270" r:id="rId15"/>
    <p:sldId id="272" r:id="rId16"/>
    <p:sldId id="274" r:id="rId17"/>
    <p:sldId id="273" r:id="rId18"/>
    <p:sldId id="290" r:id="rId19"/>
    <p:sldId id="275" r:id="rId20"/>
    <p:sldId id="276" r:id="rId21"/>
    <p:sldId id="277" r:id="rId22"/>
    <p:sldId id="278" r:id="rId23"/>
    <p:sldId id="279" r:id="rId24"/>
    <p:sldId id="280" r:id="rId25"/>
    <p:sldId id="285" r:id="rId26"/>
    <p:sldId id="281" r:id="rId27"/>
    <p:sldId id="282" r:id="rId28"/>
    <p:sldId id="283" r:id="rId29"/>
    <p:sldId id="284" r:id="rId30"/>
    <p:sldId id="286" r:id="rId31"/>
    <p:sldId id="287" r:id="rId32"/>
    <p:sldId id="288" r:id="rId33"/>
    <p:sldId id="289" r:id="rId34"/>
    <p:sldId id="29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AB1ED6-771C-0447-B7BC-887B0ED7C2DC}" type="datetimeFigureOut">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B1ED6-771C-0447-B7BC-887B0ED7C2DC}" type="datetimeFigureOut">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B1ED6-771C-0447-B7BC-887B0ED7C2DC}" type="datetimeFigureOut">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B1ED6-771C-0447-B7BC-887B0ED7C2DC}" type="datetimeFigureOut">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B1ED6-771C-0447-B7BC-887B0ED7C2DC}" type="datetimeFigureOut">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B1ED6-771C-0447-B7BC-887B0ED7C2DC}" type="datetimeFigureOut">
              <a:rPr lang="en-US" smtClean="0"/>
              <a:pPr/>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AB1ED6-771C-0447-B7BC-887B0ED7C2DC}" type="datetimeFigureOut">
              <a:rPr lang="en-US" smtClean="0"/>
              <a:pPr/>
              <a:t>11/11/13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B1ED6-771C-0447-B7BC-887B0ED7C2DC}" type="datetimeFigureOut">
              <a:rPr lang="en-US" smtClean="0"/>
              <a:pPr/>
              <a:t>11/11/13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B1ED6-771C-0447-B7BC-887B0ED7C2DC}" type="datetimeFigureOut">
              <a:rPr lang="en-US" smtClean="0"/>
              <a:pPr/>
              <a:t>11/11/13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B1ED6-771C-0447-B7BC-887B0ED7C2DC}" type="datetimeFigureOut">
              <a:rPr lang="en-US" smtClean="0"/>
              <a:pPr/>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B1ED6-771C-0447-B7BC-887B0ED7C2DC}" type="datetimeFigureOut">
              <a:rPr lang="en-US" smtClean="0"/>
              <a:pPr/>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50732-F711-6E40-A816-C3FE75E8F1B9}"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43000">
              <a:schemeClr val="accent6">
                <a:lumMod val="60000"/>
                <a:lumOff val="40000"/>
              </a:schemeClr>
            </a:gs>
            <a:gs pos="100000">
              <a:srgbClr val="FFFFFF"/>
            </a:gs>
            <a:gs pos="80000">
              <a:schemeClr val="accent6">
                <a:lumMod val="60000"/>
                <a:lumOff val="40000"/>
              </a:schemeClr>
            </a:gs>
            <a:gs pos="0">
              <a:schemeClr val="accent4">
                <a:lumMod val="7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B1ED6-771C-0447-B7BC-887B0ED7C2DC}" type="datetimeFigureOut">
              <a:rPr lang="en-US" smtClean="0"/>
              <a:pPr/>
              <a:t>11/11/13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50732-F711-6E40-A816-C3FE75E8F1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7.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Ancient Egypt</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The Story of Ancient Egypt</a:t>
            </a:r>
          </a:p>
          <a:p>
            <a:r>
              <a:rPr lang="en-US" dirty="0" smtClean="0">
                <a:solidFill>
                  <a:schemeClr val="bg1"/>
                </a:solidFill>
              </a:rPr>
              <a:t>3050-332 B.C.E</a:t>
            </a:r>
          </a:p>
          <a:p>
            <a:endParaRPr lang="en-US" dirty="0"/>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Old Kingdom</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story of Ancient Egypt starts in 3050 B.C.E.</a:t>
            </a:r>
          </a:p>
          <a:p>
            <a:endParaRPr lang="en-US" dirty="0" smtClean="0"/>
          </a:p>
          <a:p>
            <a:r>
              <a:rPr lang="en-US" dirty="0" smtClean="0"/>
              <a:t>Two Native tribes occupied land near the Red Sea &amp; the Mediterranean Sea</a:t>
            </a:r>
          </a:p>
          <a:p>
            <a:pPr lvl="1"/>
            <a:r>
              <a:rPr lang="en-US" dirty="0" err="1" smtClean="0"/>
              <a:t>Bedari</a:t>
            </a:r>
            <a:endParaRPr lang="en-US" dirty="0" smtClean="0"/>
          </a:p>
          <a:p>
            <a:pPr lvl="1"/>
            <a:r>
              <a:rPr lang="en-US" dirty="0" err="1" smtClean="0"/>
              <a:t>Gerzeh</a:t>
            </a:r>
            <a:endParaRPr lang="en-US" dirty="0" smtClean="0"/>
          </a:p>
          <a:p>
            <a:endParaRPr lang="en-US" dirty="0" smtClean="0"/>
          </a:p>
          <a:p>
            <a:r>
              <a:rPr lang="en-US" dirty="0" err="1" smtClean="0"/>
              <a:t>Bedari</a:t>
            </a:r>
            <a:r>
              <a:rPr lang="en-US" dirty="0" smtClean="0"/>
              <a:t> were very good farmers &amp; good in animal husbandry</a:t>
            </a:r>
          </a:p>
          <a:p>
            <a:endParaRPr lang="en-US" dirty="0" smtClean="0"/>
          </a:p>
          <a:p>
            <a:r>
              <a:rPr lang="en-US" dirty="0" err="1" smtClean="0"/>
              <a:t>Gerzeh</a:t>
            </a:r>
            <a:r>
              <a:rPr lang="en-US" dirty="0" smtClean="0"/>
              <a:t> were able to make tools to hunt with </a:t>
            </a:r>
          </a:p>
        </p:txBody>
      </p:sp>
      <p:pic>
        <p:nvPicPr>
          <p:cNvPr id="5" name="Content Placeholder 4" descr="a.jpg"/>
          <p:cNvPicPr>
            <a:picLocks noGrp="1" noChangeAspect="1"/>
          </p:cNvPicPr>
          <p:nvPr>
            <p:ph sz="half" idx="2"/>
          </p:nvPr>
        </p:nvPicPr>
        <p:blipFill>
          <a:blip r:embed="rId2"/>
          <a:srcRect t="-12906" b="-12906"/>
          <a:stretch>
            <a:fillRect/>
          </a:stretch>
        </p:blipFill>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Kingdom</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Mythical Pharaoh named </a:t>
            </a:r>
            <a:r>
              <a:rPr lang="en-US" dirty="0" err="1" smtClean="0"/>
              <a:t>Meni</a:t>
            </a:r>
            <a:r>
              <a:rPr lang="en-US" dirty="0" smtClean="0"/>
              <a:t> wanted to unite the Upper part with the Lower part</a:t>
            </a:r>
          </a:p>
          <a:p>
            <a:endParaRPr lang="en-US" dirty="0" smtClean="0"/>
          </a:p>
          <a:p>
            <a:r>
              <a:rPr lang="en-US" dirty="0" smtClean="0"/>
              <a:t>The </a:t>
            </a:r>
            <a:r>
              <a:rPr lang="en-US" dirty="0" err="1" smtClean="0"/>
              <a:t>Bedari</a:t>
            </a:r>
            <a:r>
              <a:rPr lang="en-US" dirty="0" smtClean="0"/>
              <a:t> &amp; </a:t>
            </a:r>
            <a:r>
              <a:rPr lang="en-US" dirty="0" err="1" smtClean="0"/>
              <a:t>Gerzeh</a:t>
            </a:r>
            <a:r>
              <a:rPr lang="en-US" dirty="0" smtClean="0"/>
              <a:t> united and formed Upper &amp; Lower Egypt</a:t>
            </a:r>
          </a:p>
          <a:p>
            <a:endParaRPr lang="en-US" dirty="0" smtClean="0"/>
          </a:p>
          <a:p>
            <a:r>
              <a:rPr lang="en-US" dirty="0" smtClean="0"/>
              <a:t>This allowed the Kingdom to have the tools for building &amp; designing &amp; the fertile Nile River delta for farming</a:t>
            </a:r>
            <a:endParaRPr lang="en-US" dirty="0"/>
          </a:p>
        </p:txBody>
      </p:sp>
      <p:pic>
        <p:nvPicPr>
          <p:cNvPr id="5" name="Content Placeholder 4" descr="a.jpg"/>
          <p:cNvPicPr>
            <a:picLocks noGrp="1" noChangeAspect="1"/>
          </p:cNvPicPr>
          <p:nvPr>
            <p:ph sz="half" idx="2"/>
          </p:nvPr>
        </p:nvPicPr>
        <p:blipFill>
          <a:blip r:embed="rId2"/>
          <a:srcRect l="-9795" r="-9795"/>
          <a:stretch>
            <a:fillRect/>
          </a:stretch>
        </p:blipFill>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Memphis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The Pharaoh </a:t>
            </a:r>
            <a:r>
              <a:rPr lang="en-US" dirty="0" err="1" smtClean="0"/>
              <a:t>Meni</a:t>
            </a:r>
            <a:r>
              <a:rPr lang="en-US" dirty="0" smtClean="0"/>
              <a:t> built Memphis to be his capital </a:t>
            </a:r>
          </a:p>
          <a:p>
            <a:endParaRPr lang="en-US" dirty="0" smtClean="0"/>
          </a:p>
          <a:p>
            <a:r>
              <a:rPr lang="en-US" dirty="0" smtClean="0"/>
              <a:t>He built Memphis about halfway between the Red Sea &amp; the Mediterranean Sea so he could control both the workers of the Nile River Delta &amp; the Trade Routes by the Red Sea </a:t>
            </a:r>
            <a:r>
              <a:rPr lang="en-US" dirty="0" err="1" smtClean="0"/>
              <a:t>Levent</a:t>
            </a:r>
            <a:r>
              <a:rPr lang="en-US" dirty="0" smtClean="0"/>
              <a:t> (to the east)</a:t>
            </a:r>
            <a:endParaRPr lang="en-US" dirty="0"/>
          </a:p>
        </p:txBody>
      </p:sp>
      <p:pic>
        <p:nvPicPr>
          <p:cNvPr id="5" name="Content Placeholder 4" descr="a.jpg"/>
          <p:cNvPicPr>
            <a:picLocks noGrp="1" noChangeAspect="1"/>
          </p:cNvPicPr>
          <p:nvPr>
            <p:ph sz="half" idx="2"/>
          </p:nvPr>
        </p:nvPicPr>
        <p:blipFill>
          <a:blip r:embed="rId2"/>
          <a:srcRect l="-17046" r="-17046"/>
          <a:stretch>
            <a:fillRect/>
          </a:stretch>
        </p:blipFill>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Pharaoh Controls Laborers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The Egyptian labor system shaped society</a:t>
            </a:r>
          </a:p>
          <a:p>
            <a:endParaRPr lang="en-US" dirty="0" smtClean="0"/>
          </a:p>
          <a:p>
            <a:r>
              <a:rPr lang="en-US" dirty="0" smtClean="0">
                <a:solidFill>
                  <a:srgbClr val="FF0000"/>
                </a:solidFill>
              </a:rPr>
              <a:t>It was the first time in history a Monarchy/Caste system was developed </a:t>
            </a:r>
          </a:p>
          <a:p>
            <a:endParaRPr lang="en-US" dirty="0" smtClean="0">
              <a:solidFill>
                <a:srgbClr val="FF0000"/>
              </a:solidFill>
            </a:endParaRPr>
          </a:p>
          <a:p>
            <a:r>
              <a:rPr lang="en-US" dirty="0" smtClean="0">
                <a:solidFill>
                  <a:srgbClr val="FF0000"/>
                </a:solidFill>
              </a:rPr>
              <a:t>A Monarchy/Caste system is a societal system where your class is determined by what your parents were and there is a King (Pharaoh)</a:t>
            </a:r>
            <a:endParaRPr lang="en-US" dirty="0">
              <a:solidFill>
                <a:srgbClr val="FF0000"/>
              </a:solidFill>
            </a:endParaRPr>
          </a:p>
        </p:txBody>
      </p:sp>
      <p:pic>
        <p:nvPicPr>
          <p:cNvPr id="5" name="Content Placeholder 4" descr="a.jpg"/>
          <p:cNvPicPr>
            <a:picLocks noGrp="1" noChangeAspect="1"/>
          </p:cNvPicPr>
          <p:nvPr>
            <p:ph sz="half" idx="2"/>
          </p:nvPr>
        </p:nvPicPr>
        <p:blipFill>
          <a:blip r:embed="rId2"/>
          <a:srcRect t="-45453" b="-45453"/>
          <a:stretch>
            <a:fillRect/>
          </a:stretch>
        </p:blipFill>
        <p:spPr/>
      </p:pic>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Kingdom</a:t>
            </a:r>
            <a:br>
              <a:rPr lang="en-US" dirty="0" smtClean="0"/>
            </a:br>
            <a:r>
              <a:rPr lang="en-US" dirty="0" smtClean="0"/>
              <a:t>Pharaoh Builds an Empire</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The Old Kingdom saw a huge advancement in Agriculture and and the development of Hieroglyphics &amp; Papyrus</a:t>
            </a:r>
          </a:p>
          <a:p>
            <a:endParaRPr lang="en-US" dirty="0" smtClean="0"/>
          </a:p>
          <a:p>
            <a:r>
              <a:rPr lang="en-US" dirty="0" smtClean="0"/>
              <a:t>They also used the plow which helped them create rows for the seeds that they planted. This made their gardens yield even more crops</a:t>
            </a:r>
          </a:p>
          <a:p>
            <a:pPr>
              <a:buNone/>
            </a:pPr>
            <a:endParaRPr lang="en-US" dirty="0" smtClean="0"/>
          </a:p>
          <a:p>
            <a:r>
              <a:rPr lang="en-US" dirty="0" smtClean="0">
                <a:solidFill>
                  <a:srgbClr val="FF0000"/>
                </a:solidFill>
              </a:rPr>
              <a:t>Hieroglyphics were pictures that universally meant the same thing to all Egyptians</a:t>
            </a:r>
          </a:p>
          <a:p>
            <a:endParaRPr lang="en-US" dirty="0" smtClean="0"/>
          </a:p>
          <a:p>
            <a:r>
              <a:rPr lang="en-US" dirty="0" smtClean="0">
                <a:solidFill>
                  <a:srgbClr val="FF0000"/>
                </a:solidFill>
              </a:rPr>
              <a:t>Papyrus was the first paper like material made from the Papyrus plant used for writing, making mattresses, sandals &amp; rope </a:t>
            </a:r>
          </a:p>
        </p:txBody>
      </p:sp>
      <p:pic>
        <p:nvPicPr>
          <p:cNvPr id="5" name="Content Placeholder 4" descr="a.jpg"/>
          <p:cNvPicPr>
            <a:picLocks noGrp="1" noChangeAspect="1"/>
          </p:cNvPicPr>
          <p:nvPr>
            <p:ph sz="half" idx="2"/>
          </p:nvPr>
        </p:nvPicPr>
        <p:blipFill>
          <a:blip r:embed="rId2"/>
          <a:srcRect l="-5114" r="-5114"/>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Surplus In Food</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extra food sparked a mathematical &amp; Engineering enlightenment period</a:t>
            </a:r>
          </a:p>
          <a:p>
            <a:endParaRPr lang="en-US" dirty="0" smtClean="0"/>
          </a:p>
          <a:p>
            <a:r>
              <a:rPr lang="en-US" dirty="0" smtClean="0"/>
              <a:t>An enlightenment period which is a cultural movement of intellectuals perfecting something</a:t>
            </a:r>
          </a:p>
          <a:p>
            <a:endParaRPr lang="en-US" dirty="0" smtClean="0"/>
          </a:p>
          <a:p>
            <a:r>
              <a:rPr lang="en-US" dirty="0" smtClean="0"/>
              <a:t>The extra food allowed Egypt to trade for things from other civilizations and learn things from other civilizations</a:t>
            </a:r>
          </a:p>
          <a:p>
            <a:endParaRPr lang="en-US" dirty="0" smtClean="0"/>
          </a:p>
          <a:p>
            <a:r>
              <a:rPr lang="en-US" dirty="0" smtClean="0"/>
              <a:t>The Ancient Egyptian Enlightenment Period was based on Building &amp; Math</a:t>
            </a:r>
            <a:endParaRPr lang="en-US" dirty="0"/>
          </a:p>
        </p:txBody>
      </p:sp>
      <p:pic>
        <p:nvPicPr>
          <p:cNvPr id="5" name="Content Placeholder 4" descr="a.jpg"/>
          <p:cNvPicPr>
            <a:picLocks noGrp="1" noChangeAspect="1"/>
          </p:cNvPicPr>
          <p:nvPr>
            <p:ph sz="half" idx="2"/>
          </p:nvPr>
        </p:nvPicPr>
        <p:blipFill>
          <a:blip r:embed="rId2"/>
          <a:srcRect t="-50060" b="-50060"/>
          <a:stretch>
            <a:fillRect/>
          </a:stretch>
        </p:blipFill>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Egyptian Enlightenment Period</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It was during this period that a new caste system class of scribes emerged </a:t>
            </a:r>
          </a:p>
          <a:p>
            <a:endParaRPr lang="en-US" dirty="0" smtClean="0"/>
          </a:p>
          <a:p>
            <a:r>
              <a:rPr lang="en-US" dirty="0" smtClean="0"/>
              <a:t>Scribes were smart people who knew how to read &amp; write &amp; study</a:t>
            </a:r>
          </a:p>
          <a:p>
            <a:endParaRPr lang="en-US" dirty="0" smtClean="0"/>
          </a:p>
          <a:p>
            <a:r>
              <a:rPr lang="en-US" dirty="0" smtClean="0"/>
              <a:t>Scribes wrote down history of the culture and studies things like mathematics &amp; building</a:t>
            </a:r>
          </a:p>
          <a:p>
            <a:endParaRPr lang="en-US" dirty="0" smtClean="0"/>
          </a:p>
          <a:p>
            <a:r>
              <a:rPr lang="en-US" dirty="0" smtClean="0"/>
              <a:t>The scribes were given large estates by the Pharaoh for their contributions to society</a:t>
            </a:r>
          </a:p>
        </p:txBody>
      </p:sp>
      <p:pic>
        <p:nvPicPr>
          <p:cNvPr id="5" name="Content Placeholder 4" descr="a.jpg"/>
          <p:cNvPicPr>
            <a:picLocks noGrp="1" noChangeAspect="1"/>
          </p:cNvPicPr>
          <p:nvPr>
            <p:ph sz="half" idx="2"/>
          </p:nvPr>
        </p:nvPicPr>
        <p:blipFill>
          <a:blip r:embed="rId2"/>
          <a:srcRect t="-22816" b="-22816"/>
          <a:stretch>
            <a:fillRect/>
          </a:stretch>
        </p:blipFill>
        <p:spPr/>
      </p:pic>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Pyramids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It was during this period that the Great Pyramids began construction</a:t>
            </a:r>
          </a:p>
          <a:p>
            <a:endParaRPr lang="en-US" dirty="0" smtClean="0"/>
          </a:p>
          <a:p>
            <a:r>
              <a:rPr lang="en-US" dirty="0" smtClean="0"/>
              <a:t>Some of the Pharaohs wanted grand palaces for sarcophaguses </a:t>
            </a:r>
          </a:p>
          <a:p>
            <a:endParaRPr lang="en-US" dirty="0" smtClean="0"/>
          </a:p>
          <a:p>
            <a:r>
              <a:rPr lang="en-US" dirty="0" smtClean="0"/>
              <a:t>Pharaoh Khufu had the Pyramid of Giza constructed for himself during the Old Kingdom</a:t>
            </a:r>
          </a:p>
          <a:p>
            <a:endParaRPr lang="en-US" dirty="0" smtClean="0"/>
          </a:p>
          <a:p>
            <a:r>
              <a:rPr lang="en-US" dirty="0" smtClean="0"/>
              <a:t>It remains today as one of the 7 Wonders of the Ancient World</a:t>
            </a:r>
          </a:p>
          <a:p>
            <a:endParaRPr lang="en-US" dirty="0" smtClean="0"/>
          </a:p>
          <a:p>
            <a:r>
              <a:rPr lang="en-US" dirty="0" smtClean="0">
                <a:solidFill>
                  <a:srgbClr val="FF0000"/>
                </a:solidFill>
              </a:rPr>
              <a:t>The Pyramids are so important/amazing because of the precise mathematics needed to build them  </a:t>
            </a:r>
            <a:endParaRPr lang="en-US" dirty="0">
              <a:solidFill>
                <a:srgbClr val="FF0000"/>
              </a:solidFill>
            </a:endParaRPr>
          </a:p>
        </p:txBody>
      </p:sp>
      <p:pic>
        <p:nvPicPr>
          <p:cNvPr id="5" name="Content Placeholder 4" descr="a.jpg"/>
          <p:cNvPicPr>
            <a:picLocks noGrp="1" noChangeAspect="1"/>
          </p:cNvPicPr>
          <p:nvPr>
            <p:ph sz="half" idx="2"/>
          </p:nvPr>
        </p:nvPicPr>
        <p:blipFill>
          <a:blip r:embed="rId2"/>
          <a:srcRect t="-25097" b="-25097"/>
          <a:stretch>
            <a:fillRect/>
          </a:stretch>
        </p:blipFill>
        <p:spPr/>
      </p:pic>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Lighthouse at Alexandria</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Lighthouse at Alexandria was built during this time</a:t>
            </a:r>
          </a:p>
          <a:p>
            <a:endParaRPr lang="en-US" dirty="0" smtClean="0"/>
          </a:p>
          <a:p>
            <a:r>
              <a:rPr lang="en-US" dirty="0" smtClean="0"/>
              <a:t>It was a lighthouse and a library that was the largest library in the world </a:t>
            </a:r>
          </a:p>
          <a:p>
            <a:endParaRPr lang="en-US" dirty="0" smtClean="0"/>
          </a:p>
          <a:p>
            <a:r>
              <a:rPr lang="en-US" dirty="0" smtClean="0">
                <a:solidFill>
                  <a:srgbClr val="FF0000"/>
                </a:solidFill>
              </a:rPr>
              <a:t>It was also a trading market where other civilizations would come to trade (Romans)</a:t>
            </a:r>
          </a:p>
          <a:p>
            <a:endParaRPr lang="en-US" dirty="0" smtClean="0"/>
          </a:p>
          <a:p>
            <a:r>
              <a:rPr lang="en-US" dirty="0" smtClean="0"/>
              <a:t>It remains one of the 7 wonders of the Ancient World </a:t>
            </a:r>
          </a:p>
          <a:p>
            <a:endParaRPr lang="en-US" dirty="0" smtClean="0"/>
          </a:p>
          <a:p>
            <a:r>
              <a:rPr lang="en-US" dirty="0" smtClean="0"/>
              <a:t>Nobody has ever found the Lighthouse at Alexandria</a:t>
            </a:r>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Intermediate Period</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1</a:t>
            </a:r>
            <a:r>
              <a:rPr lang="en-US" baseline="30000" dirty="0" smtClean="0"/>
              <a:t>st</a:t>
            </a:r>
            <a:r>
              <a:rPr lang="en-US" dirty="0" smtClean="0"/>
              <a:t> Intermediate Period was a period of unsuccessful events for Ancient Egypt</a:t>
            </a:r>
          </a:p>
          <a:p>
            <a:endParaRPr lang="en-US" dirty="0" smtClean="0"/>
          </a:p>
          <a:p>
            <a:r>
              <a:rPr lang="en-US" dirty="0" smtClean="0"/>
              <a:t>A great drought swept over the Nile River basin and crops stopped growing</a:t>
            </a:r>
          </a:p>
          <a:p>
            <a:endParaRPr lang="en-US" dirty="0" smtClean="0"/>
          </a:p>
          <a:p>
            <a:r>
              <a:rPr lang="en-US" dirty="0" smtClean="0"/>
              <a:t>Also the Pharaoh had given so much to the scribes that Pharaoh’s power had begun to collapse and the scribes power had begun to rise</a:t>
            </a:r>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6.G.</a:t>
            </a:r>
            <a:r>
              <a:rPr lang="en-US" b="1" dirty="0" smtClean="0"/>
              <a:t>2 Apply </a:t>
            </a:r>
            <a:r>
              <a:rPr lang="en-US" b="1" dirty="0" smtClean="0"/>
              <a:t>the tools of a geographer to understand the emergence, expansion and decline of civilizations, societies and regions</a:t>
            </a:r>
            <a:r>
              <a:rPr lang="en-US" b="1" dirty="0" smtClean="0"/>
              <a:t>.</a:t>
            </a:r>
          </a:p>
          <a:p>
            <a:endParaRPr lang="en-US" b="1" dirty="0" smtClean="0"/>
          </a:p>
          <a:p>
            <a:r>
              <a:rPr lang="en-US" dirty="0" smtClean="0"/>
              <a:t>6.C.</a:t>
            </a:r>
            <a:r>
              <a:rPr lang="en-US" dirty="0" smtClean="0"/>
              <a:t>1 </a:t>
            </a:r>
            <a:r>
              <a:rPr lang="en-US" b="1" dirty="0" smtClean="0"/>
              <a:t>Explain </a:t>
            </a:r>
            <a:r>
              <a:rPr lang="en-US" b="1" dirty="0" smtClean="0"/>
              <a:t>how the behaviors and practices of individuals and groups influenced societies, civilizations and regions</a:t>
            </a:r>
            <a:r>
              <a:rPr lang="en-US" b="1" dirty="0" smtClean="0"/>
              <a:t>.</a:t>
            </a:r>
          </a:p>
          <a:p>
            <a:endParaRPr lang="en-US" b="1" dirty="0" smtClean="0"/>
          </a:p>
          <a:p>
            <a:r>
              <a:rPr lang="en-US" b="1" dirty="0" smtClean="0"/>
              <a:t>6.H.2Understand the political, economic and/or social significance of historical events, issues, individuals and cultural groups</a:t>
            </a:r>
            <a:r>
              <a:rPr lang="en-US" b="1" dirty="0" smtClean="0"/>
              <a:t>.</a:t>
            </a:r>
          </a:p>
          <a:p>
            <a:endParaRPr lang="en-US" b="1" dirty="0" smtClean="0"/>
          </a:p>
          <a:p>
            <a:r>
              <a:rPr lang="en-US" dirty="0" smtClean="0"/>
              <a:t>6.E.1</a:t>
            </a:r>
            <a:r>
              <a:rPr lang="en-US" b="1" dirty="0" smtClean="0"/>
              <a:t>Understand how the physical environment and human interaction affected the economic activities of various civilizations, societies and regions.</a:t>
            </a:r>
            <a:endParaRPr lang="en-US" b="1" dirty="0" smtClean="0"/>
          </a:p>
          <a:p>
            <a:endParaRPr lang="en-US" b="1" dirty="0" smtClean="0"/>
          </a:p>
          <a:p>
            <a:endParaRPr lang="en-US" b="1" dirty="0" smtClean="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Kingdom</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Middle Kingdom was ushered in by the individualism of the Egyptian people</a:t>
            </a:r>
          </a:p>
          <a:p>
            <a:endParaRPr lang="en-US" dirty="0" smtClean="0"/>
          </a:p>
          <a:p>
            <a:r>
              <a:rPr lang="en-US" dirty="0" smtClean="0"/>
              <a:t>This was the first time in Egyptian history that they believed that all Egyptian people had souls and could enter the afterlife</a:t>
            </a:r>
          </a:p>
          <a:p>
            <a:endParaRPr lang="en-US" dirty="0" smtClean="0"/>
          </a:p>
          <a:p>
            <a:r>
              <a:rPr lang="en-US" dirty="0" smtClean="0"/>
              <a:t>There was a resurgence in Art, Literature, &amp; Building projects to advance society</a:t>
            </a:r>
            <a:endParaRPr lang="en-US" dirty="0"/>
          </a:p>
        </p:txBody>
      </p:sp>
      <p:pic>
        <p:nvPicPr>
          <p:cNvPr id="7" name="Content Placeholder 6" descr="a.jpg"/>
          <p:cNvPicPr>
            <a:picLocks noGrp="1" noChangeAspect="1"/>
          </p:cNvPicPr>
          <p:nvPr>
            <p:ph sz="half" idx="2"/>
          </p:nvPr>
        </p:nvPicPr>
        <p:blipFill>
          <a:blip r:embed="rId2"/>
          <a:srcRect t="-20409" b="-20409"/>
          <a:stretch>
            <a:fillRect/>
          </a:stretch>
        </p:blipFill>
        <p:spPr/>
      </p:pic>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Kingdom</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Egyptian Pharaohs developed an army of the servants &amp; peasants</a:t>
            </a:r>
          </a:p>
          <a:p>
            <a:endParaRPr lang="en-US" dirty="0" smtClean="0"/>
          </a:p>
          <a:p>
            <a:r>
              <a:rPr lang="en-US" dirty="0" smtClean="0"/>
              <a:t>They carried wooden shields and spears made of a long stick and a copper spear head</a:t>
            </a:r>
          </a:p>
          <a:p>
            <a:endParaRPr lang="en-US" dirty="0" smtClean="0"/>
          </a:p>
          <a:p>
            <a:r>
              <a:rPr lang="en-US" dirty="0" smtClean="0"/>
              <a:t>They used that army to conquer the Nubians to the South</a:t>
            </a:r>
          </a:p>
          <a:p>
            <a:endParaRPr lang="en-US" dirty="0" smtClean="0"/>
          </a:p>
          <a:p>
            <a:r>
              <a:rPr lang="en-US" dirty="0" smtClean="0"/>
              <a:t>They made the Nubians join their army and set up gold mines in their newly conquered territory</a:t>
            </a:r>
            <a:endParaRPr lang="en-US" dirty="0"/>
          </a:p>
        </p:txBody>
      </p:sp>
      <p:pic>
        <p:nvPicPr>
          <p:cNvPr id="5" name="Content Placeholder 4" descr="a.jpg"/>
          <p:cNvPicPr>
            <a:picLocks noGrp="1" noChangeAspect="1"/>
          </p:cNvPicPr>
          <p:nvPr>
            <p:ph sz="half" idx="2"/>
          </p:nvPr>
        </p:nvPicPr>
        <p:blipFill>
          <a:blip r:embed="rId2"/>
          <a:srcRect t="-14039" b="-14039"/>
          <a:stretch>
            <a:fillRect/>
          </a:stretch>
        </p:blipFill>
        <p:spPr/>
      </p:pic>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Kingdom</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Because of their newfound mineral wealth (gold) their kingdom flourished</a:t>
            </a:r>
          </a:p>
          <a:p>
            <a:endParaRPr lang="en-US" dirty="0" smtClean="0"/>
          </a:p>
          <a:p>
            <a:r>
              <a:rPr lang="en-US" dirty="0" smtClean="0">
                <a:solidFill>
                  <a:srgbClr val="FF0000"/>
                </a:solidFill>
              </a:rPr>
              <a:t>Gold and other precious metals were used to make jewelry</a:t>
            </a:r>
          </a:p>
          <a:p>
            <a:endParaRPr lang="en-US" dirty="0" smtClean="0"/>
          </a:p>
          <a:p>
            <a:r>
              <a:rPr lang="en-US" dirty="0" smtClean="0"/>
              <a:t>The first books were written using hieroglyphics that had complicated plots and used eloquent style</a:t>
            </a:r>
          </a:p>
          <a:p>
            <a:endParaRPr lang="en-US" dirty="0" smtClean="0"/>
          </a:p>
          <a:p>
            <a:r>
              <a:rPr lang="en-US" dirty="0" smtClean="0"/>
              <a:t>The “Walls of the Ruler” were build which was a huge wall around all of Ancient Egypt to defend the city</a:t>
            </a:r>
          </a:p>
          <a:p>
            <a:endParaRPr lang="en-US" dirty="0" smtClean="0"/>
          </a:p>
          <a:p>
            <a:r>
              <a:rPr lang="en-US" dirty="0" smtClean="0"/>
              <a:t>Ancient Egypt was becoming the world power</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p:pic>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Intermediate Period</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Just when they were becoming the world power a huge flood of the Nile swept over Ancient Egypt drowning their crops</a:t>
            </a:r>
          </a:p>
          <a:p>
            <a:endParaRPr lang="en-US" dirty="0" smtClean="0"/>
          </a:p>
          <a:p>
            <a:r>
              <a:rPr lang="en-US" dirty="0" smtClean="0"/>
              <a:t>This led to the 2</a:t>
            </a:r>
            <a:r>
              <a:rPr lang="en-US" baseline="30000" dirty="0" smtClean="0"/>
              <a:t>nd</a:t>
            </a:r>
            <a:r>
              <a:rPr lang="en-US" dirty="0" smtClean="0"/>
              <a:t> Intermediate Period which was the 2</a:t>
            </a:r>
            <a:r>
              <a:rPr lang="en-US" baseline="30000" dirty="0" smtClean="0"/>
              <a:t>nd</a:t>
            </a:r>
            <a:r>
              <a:rPr lang="en-US" dirty="0" smtClean="0"/>
              <a:t> period of unsuccessful events for Ancient Egypt</a:t>
            </a:r>
            <a:endParaRPr lang="en-US" dirty="0"/>
          </a:p>
        </p:txBody>
      </p:sp>
      <p:pic>
        <p:nvPicPr>
          <p:cNvPr id="5" name="Content Placeholder 4" descr="a.jpg"/>
          <p:cNvPicPr>
            <a:picLocks noGrp="1" noChangeAspect="1"/>
          </p:cNvPicPr>
          <p:nvPr>
            <p:ph sz="half" idx="2"/>
          </p:nvPr>
        </p:nvPicPr>
        <p:blipFill>
          <a:blip r:embed="rId2"/>
          <a:srcRect t="-29159" b="-29159"/>
          <a:stretch>
            <a:fillRect/>
          </a:stretch>
        </p:blipFill>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Kingdom</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Pharaohs ushered in a period of unprecedented wealth</a:t>
            </a:r>
          </a:p>
          <a:p>
            <a:endParaRPr lang="en-US" dirty="0" smtClean="0"/>
          </a:p>
          <a:p>
            <a:r>
              <a:rPr lang="en-US" dirty="0" smtClean="0"/>
              <a:t>The new Kingdom prospered behind the fortifications of the “Walls of the Rulers” built during the Middle Kingdom and strengthening relationships with neighboring countries</a:t>
            </a:r>
          </a:p>
          <a:p>
            <a:endParaRPr lang="en-US" dirty="0" smtClean="0"/>
          </a:p>
          <a:p>
            <a:r>
              <a:rPr lang="en-US" dirty="0" smtClean="0">
                <a:solidFill>
                  <a:srgbClr val="FF0000"/>
                </a:solidFill>
              </a:rPr>
              <a:t>This allowed Egypt to become heavily involved in trading with their neighboring countries</a:t>
            </a:r>
          </a:p>
          <a:p>
            <a:endParaRPr lang="en-US" dirty="0" smtClean="0"/>
          </a:p>
          <a:p>
            <a:endParaRPr lang="en-US" dirty="0"/>
          </a:p>
        </p:txBody>
      </p:sp>
      <p:pic>
        <p:nvPicPr>
          <p:cNvPr id="5" name="Content Placeholder 4" descr="a.jpg"/>
          <p:cNvPicPr>
            <a:picLocks noGrp="1" noChangeAspect="1"/>
          </p:cNvPicPr>
          <p:nvPr>
            <p:ph sz="half" idx="2"/>
          </p:nvPr>
        </p:nvPicPr>
        <p:blipFill>
          <a:blip r:embed="rId2"/>
          <a:srcRect l="-4020" r="-4020"/>
          <a:stretch>
            <a:fillRect/>
          </a:stretch>
        </p:blipFill>
        <p:spPr/>
      </p:pic>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Powerful &amp; Peaceful  Pharaohs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During the New Kingdom Egypt had a period of conquering and peace among Egypt (nobody attacked them)</a:t>
            </a:r>
          </a:p>
          <a:p>
            <a:endParaRPr lang="en-US" dirty="0" smtClean="0"/>
          </a:p>
          <a:p>
            <a:r>
              <a:rPr lang="en-US" dirty="0" smtClean="0"/>
              <a:t>Powerful Pharaohs Tutankhamen, Hatshepsut, &amp; Ramses the Great ruled during the New Kingdom</a:t>
            </a:r>
          </a:p>
          <a:p>
            <a:endParaRPr lang="en-US" dirty="0" smtClean="0"/>
          </a:p>
          <a:p>
            <a:r>
              <a:rPr lang="en-US" dirty="0" smtClean="0"/>
              <a:t>Hatshepsut became the first woman ruler in history ruling a peaceful dynasty during the New Kingdom</a:t>
            </a:r>
            <a:endParaRPr lang="en-US" dirty="0"/>
          </a:p>
        </p:txBody>
      </p:sp>
      <p:pic>
        <p:nvPicPr>
          <p:cNvPr id="7" name="Content Placeholder 6" descr="a.jpg"/>
          <p:cNvPicPr>
            <a:picLocks noGrp="1" noChangeAspect="1"/>
          </p:cNvPicPr>
          <p:nvPr>
            <p:ph sz="half" idx="2"/>
          </p:nvPr>
        </p:nvPicPr>
        <p:blipFill>
          <a:blip r:embed="rId2"/>
          <a:srcRect l="-9795" r="-9795"/>
          <a:stretch>
            <a:fillRect/>
          </a:stretch>
        </p:blipFill>
        <p:spPr/>
      </p:pic>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Egypt’s New Military</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Egypt had been strengthening their army through the Old &amp; Middle Kingdoms but </a:t>
            </a:r>
            <a:r>
              <a:rPr lang="en-US" dirty="0" err="1" smtClean="0"/>
              <a:t>Tuthmosis</a:t>
            </a:r>
            <a:r>
              <a:rPr lang="en-US" dirty="0" smtClean="0"/>
              <a:t> III &amp; Ramses The Great made Egypt a military power</a:t>
            </a:r>
          </a:p>
          <a:p>
            <a:endParaRPr lang="en-US" dirty="0" smtClean="0"/>
          </a:p>
          <a:p>
            <a:r>
              <a:rPr lang="en-US" dirty="0" smtClean="0"/>
              <a:t>Egypt introduced a Chariot Cavalry which was the first cavalry in history</a:t>
            </a:r>
          </a:p>
          <a:p>
            <a:endParaRPr lang="en-US" dirty="0" smtClean="0"/>
          </a:p>
          <a:p>
            <a:r>
              <a:rPr lang="en-US" dirty="0" smtClean="0"/>
              <a:t>Egypt’s cavalry would ride to the sides or flanks of the enemy firing arrows at the enemy </a:t>
            </a:r>
          </a:p>
          <a:p>
            <a:endParaRPr lang="en-US" dirty="0" smtClean="0"/>
          </a:p>
          <a:p>
            <a:r>
              <a:rPr lang="en-US" dirty="0" smtClean="0"/>
              <a:t>Then the main infantry army would charge in from the front</a:t>
            </a:r>
            <a:endParaRPr lang="en-US" dirty="0"/>
          </a:p>
        </p:txBody>
      </p:sp>
      <p:pic>
        <p:nvPicPr>
          <p:cNvPr id="5" name="Content Placeholder 4" descr="a.jpg"/>
          <p:cNvPicPr>
            <a:picLocks noGrp="1" noChangeAspect="1"/>
          </p:cNvPicPr>
          <p:nvPr>
            <p:ph sz="half" idx="2"/>
          </p:nvPr>
        </p:nvPicPr>
        <p:blipFill>
          <a:blip r:embed="rId2"/>
          <a:srcRect t="-31641" b="-31641"/>
          <a:stretch>
            <a:fillRect/>
          </a:stretch>
        </p:blipFill>
        <p:spPr/>
      </p:pic>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Egypt’s New Military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new and improved army was very successful and Egypt expanded their territory to the most land that they would ever have</a:t>
            </a:r>
          </a:p>
          <a:p>
            <a:endParaRPr lang="en-US" dirty="0" smtClean="0"/>
          </a:p>
          <a:p>
            <a:r>
              <a:rPr lang="en-US" dirty="0" smtClean="0"/>
              <a:t>Egypt’s territory had expanded as far North as present day Turkey &amp; as far South into Africa </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with Powerful Civilizations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Egypt conquered the civilizations it could but they were smart enough during this time period to make peace with the large civilization that would be hard to conquer </a:t>
            </a:r>
          </a:p>
          <a:p>
            <a:endParaRPr lang="en-US" dirty="0" smtClean="0"/>
          </a:p>
          <a:p>
            <a:r>
              <a:rPr lang="en-US" dirty="0" smtClean="0"/>
              <a:t>They built up trading with these civilizations to the North &amp; East allowing them to import bronze &amp; salt</a:t>
            </a:r>
            <a:endParaRPr lang="en-US" dirty="0"/>
          </a:p>
        </p:txBody>
      </p:sp>
      <p:pic>
        <p:nvPicPr>
          <p:cNvPr id="5" name="Content Placeholder 4" descr="a.jpg"/>
          <p:cNvPicPr>
            <a:picLocks noGrp="1" noChangeAspect="1"/>
          </p:cNvPicPr>
          <p:nvPr>
            <p:ph sz="half" idx="2"/>
          </p:nvPr>
        </p:nvPicPr>
        <p:blipFill>
          <a:blip r:embed="rId2"/>
          <a:srcRect t="-34974" b="-34974"/>
          <a:stretch>
            <a:fillRect/>
          </a:stretch>
        </p:blipFill>
        <p:spPr/>
      </p:pic>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a:t>
            </a:r>
            <a:endParaRPr lang="en-US" dirty="0"/>
          </a:p>
        </p:txBody>
      </p:sp>
      <p:sp>
        <p:nvSpPr>
          <p:cNvPr id="3" name="Content Placeholder 2"/>
          <p:cNvSpPr>
            <a:spLocks noGrp="1"/>
          </p:cNvSpPr>
          <p:nvPr>
            <p:ph sz="half" idx="1"/>
          </p:nvPr>
        </p:nvSpPr>
        <p:spPr>
          <a:xfrm>
            <a:off x="245579" y="1600200"/>
            <a:ext cx="4038600" cy="4525963"/>
          </a:xfrm>
        </p:spPr>
        <p:txBody>
          <a:bodyPr>
            <a:normAutofit fontScale="70000" lnSpcReduction="20000"/>
          </a:bodyPr>
          <a:lstStyle/>
          <a:p>
            <a:r>
              <a:rPr lang="en-US" dirty="0" smtClean="0"/>
              <a:t>Salt was used by Egyptian Pharaohs to salt their food</a:t>
            </a:r>
          </a:p>
          <a:p>
            <a:endParaRPr lang="en-US" dirty="0" smtClean="0"/>
          </a:p>
          <a:p>
            <a:r>
              <a:rPr lang="en-US" dirty="0" smtClean="0"/>
              <a:t>Salt was also used to preserve meat as it would keep up to one year after it had been salted. </a:t>
            </a:r>
          </a:p>
          <a:p>
            <a:endParaRPr lang="en-US" dirty="0" smtClean="0"/>
          </a:p>
          <a:p>
            <a:r>
              <a:rPr lang="en-US" dirty="0" smtClean="0"/>
              <a:t>Salt was used before the refrigerator</a:t>
            </a:r>
          </a:p>
          <a:p>
            <a:endParaRPr lang="en-US" dirty="0" smtClean="0"/>
          </a:p>
          <a:p>
            <a:r>
              <a:rPr lang="en-US" dirty="0" smtClean="0"/>
              <a:t>Later in history salt was highly sought after to the point of having wars over salt and creating a salt road and salt city</a:t>
            </a:r>
            <a:endParaRPr lang="en-US" dirty="0"/>
          </a:p>
        </p:txBody>
      </p:sp>
      <p:pic>
        <p:nvPicPr>
          <p:cNvPr id="5" name="Content Placeholder 4" descr="a.jpg"/>
          <p:cNvPicPr>
            <a:picLocks noGrp="1" noChangeAspect="1"/>
          </p:cNvPicPr>
          <p:nvPr>
            <p:ph sz="half" idx="2"/>
          </p:nvPr>
        </p:nvPicPr>
        <p:blipFill>
          <a:blip r:embed="rId2"/>
          <a:srcRect t="-21239" b="-21239"/>
          <a:stretch>
            <a:fillRect/>
          </a:stretch>
        </p:blipFill>
        <p:spPr/>
      </p:pic>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6.G.2.1Use maps, charts, graphs, geographic data and available technology tools to draw conclusions about the emergence, expansion and decline of civilizations, societies and regions</a:t>
            </a:r>
            <a:r>
              <a:rPr lang="en-US" dirty="0" smtClean="0"/>
              <a:t>.</a:t>
            </a:r>
          </a:p>
          <a:p>
            <a:endParaRPr lang="en-US" dirty="0" smtClean="0"/>
          </a:p>
          <a:p>
            <a:r>
              <a:rPr lang="en-US" dirty="0" smtClean="0"/>
              <a:t>6.C.</a:t>
            </a:r>
            <a:r>
              <a:rPr lang="en-US" dirty="0" smtClean="0"/>
              <a:t>1.2 Explain </a:t>
            </a:r>
            <a:r>
              <a:rPr lang="en-US" dirty="0" smtClean="0"/>
              <a:t>how religion transformed various societies, civilizations and regions (e.g., beliefs, practices and spread of Buddhism, Christianity, Confucianism, Hinduism, Islam and Judaism)</a:t>
            </a:r>
            <a:r>
              <a:rPr lang="en-US" dirty="0" smtClean="0"/>
              <a:t>.</a:t>
            </a:r>
          </a:p>
          <a:p>
            <a:endParaRPr lang="en-US" dirty="0" smtClean="0"/>
          </a:p>
          <a:p>
            <a:r>
              <a:rPr lang="en-US" dirty="0" smtClean="0"/>
              <a:t>6.C.</a:t>
            </a:r>
            <a:r>
              <a:rPr lang="en-US" dirty="0" smtClean="0"/>
              <a:t>1.3 Summarize </a:t>
            </a:r>
            <a:r>
              <a:rPr lang="en-US" dirty="0" smtClean="0"/>
              <a:t>systems of social structure within various civilizations and societies over time (e.g., Roman class structure, Indian caste system and feudal, matrilineal and </a:t>
            </a:r>
            <a:r>
              <a:rPr lang="en-US" dirty="0" err="1" smtClean="0"/>
              <a:t>patrilineal</a:t>
            </a:r>
            <a:r>
              <a:rPr lang="en-US" dirty="0" smtClean="0"/>
              <a:t> societies)</a:t>
            </a:r>
            <a:r>
              <a:rPr lang="en-US" dirty="0" smtClean="0"/>
              <a:t>.</a:t>
            </a:r>
          </a:p>
          <a:p>
            <a:endParaRPr lang="en-US" dirty="0" smtClean="0"/>
          </a:p>
          <a:p>
            <a:endParaRPr lang="en-US" dirty="0"/>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 Becomes too </a:t>
            </a:r>
            <a:r>
              <a:rPr lang="en-US" dirty="0" smtClean="0"/>
              <a:t>Rich &amp; too Big</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Egypt’s downfall of the New Kingdom started because their territory had expanded too far and the pharaohs were unable to control it from so far away</a:t>
            </a:r>
          </a:p>
          <a:p>
            <a:endParaRPr lang="en-US" dirty="0" smtClean="0"/>
          </a:p>
          <a:p>
            <a:r>
              <a:rPr lang="en-US" dirty="0" smtClean="0"/>
              <a:t>On the edges of the Egyptian Kingdom other civilizations start attacking to try to steal Egypt’s wealth</a:t>
            </a:r>
          </a:p>
          <a:p>
            <a:endParaRPr lang="en-US" dirty="0" smtClean="0"/>
          </a:p>
          <a:p>
            <a:r>
              <a:rPr lang="en-US" dirty="0" smtClean="0"/>
              <a:t>There were attacks from </a:t>
            </a:r>
          </a:p>
          <a:p>
            <a:pPr lvl="1"/>
            <a:r>
              <a:rPr lang="en-US" dirty="0" smtClean="0"/>
              <a:t>Sea Peoples</a:t>
            </a:r>
          </a:p>
          <a:p>
            <a:pPr lvl="1"/>
            <a:r>
              <a:rPr lang="en-US" dirty="0" smtClean="0"/>
              <a:t>Canaanites</a:t>
            </a:r>
          </a:p>
          <a:p>
            <a:pPr lvl="1"/>
            <a:r>
              <a:rPr lang="en-US" dirty="0" smtClean="0"/>
              <a:t>Libyans</a:t>
            </a:r>
          </a:p>
          <a:p>
            <a:pPr lvl="1"/>
            <a:r>
              <a:rPr lang="en-US" dirty="0" smtClean="0"/>
              <a:t>Phoenicians </a:t>
            </a:r>
          </a:p>
          <a:p>
            <a:endParaRPr lang="en-US" dirty="0" smtClean="0"/>
          </a:p>
          <a:p>
            <a:endParaRPr lang="en-US" dirty="0"/>
          </a:p>
        </p:txBody>
      </p:sp>
      <p:pic>
        <p:nvPicPr>
          <p:cNvPr id="5" name="Content Placeholder 4" descr="a.jpg"/>
          <p:cNvPicPr>
            <a:picLocks noGrp="1" noChangeAspect="1"/>
          </p:cNvPicPr>
          <p:nvPr>
            <p:ph sz="half" idx="2"/>
          </p:nvPr>
        </p:nvPicPr>
        <p:blipFill>
          <a:blip r:embed="rId2"/>
          <a:srcRect t="-24808" b="-24808"/>
          <a:stretch>
            <a:fillRect/>
          </a:stretch>
        </p:blipFill>
        <p:spPr/>
      </p:pic>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Exodus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Part of the downfall was when Moses led the Great Exodus of the Jews from Egypt where they had been enslaved</a:t>
            </a:r>
          </a:p>
          <a:p>
            <a:endParaRPr lang="en-US" dirty="0" smtClean="0"/>
          </a:p>
          <a:p>
            <a:r>
              <a:rPr lang="en-US" dirty="0" smtClean="0"/>
              <a:t>Many historians believe that this took place during the time of the New Kingdom under Ramses the Great</a:t>
            </a:r>
          </a:p>
          <a:p>
            <a:endParaRPr lang="en-US" dirty="0" smtClean="0"/>
          </a:p>
          <a:p>
            <a:r>
              <a:rPr lang="en-US" dirty="0" smtClean="0"/>
              <a:t>Egypt lost a large amount of slave laborers when the Jews fled east through the Red Sea</a:t>
            </a:r>
          </a:p>
          <a:p>
            <a:endParaRPr lang="en-US" dirty="0" smtClean="0"/>
          </a:p>
          <a:p>
            <a:r>
              <a:rPr lang="en-US" dirty="0" smtClean="0"/>
              <a:t>This stopped a lot of building projects because their were no slaves to build structures</a:t>
            </a:r>
          </a:p>
          <a:p>
            <a:endParaRPr lang="en-US" dirty="0" smtClean="0"/>
          </a:p>
          <a:p>
            <a:endParaRPr lang="en-US" dirty="0"/>
          </a:p>
        </p:txBody>
      </p:sp>
      <p:pic>
        <p:nvPicPr>
          <p:cNvPr id="5" name="Content Placeholder 4" descr="a.jpg"/>
          <p:cNvPicPr>
            <a:picLocks noGrp="1" noChangeAspect="1"/>
          </p:cNvPicPr>
          <p:nvPr>
            <p:ph sz="half" idx="2"/>
          </p:nvPr>
        </p:nvPicPr>
        <p:blipFill>
          <a:blip r:embed="rId2"/>
          <a:srcRect t="-25097" b="-25097"/>
          <a:stretch>
            <a:fillRect/>
          </a:stretch>
        </p:blipFill>
        <p:spPr/>
      </p:pic>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Intermediate Period</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As a result Egypt entered their 3</a:t>
            </a:r>
            <a:r>
              <a:rPr lang="en-US" baseline="30000" dirty="0" smtClean="0"/>
              <a:t>rd</a:t>
            </a:r>
            <a:r>
              <a:rPr lang="en-US" dirty="0" smtClean="0"/>
              <a:t> Period of no success known as the 3</a:t>
            </a:r>
            <a:r>
              <a:rPr lang="en-US" baseline="30000" dirty="0" smtClean="0"/>
              <a:t>rd</a:t>
            </a:r>
            <a:r>
              <a:rPr lang="en-US" dirty="0" smtClean="0"/>
              <a:t> Intermediate Period</a:t>
            </a:r>
          </a:p>
          <a:p>
            <a:endParaRPr lang="en-US" dirty="0" smtClean="0"/>
          </a:p>
          <a:p>
            <a:r>
              <a:rPr lang="en-US" dirty="0" smtClean="0"/>
              <a:t>The third Intermediate Period was marked with war</a:t>
            </a:r>
          </a:p>
          <a:p>
            <a:endParaRPr lang="en-US" dirty="0" smtClean="0"/>
          </a:p>
          <a:p>
            <a:r>
              <a:rPr lang="en-US" dirty="0" smtClean="0"/>
              <a:t>The Assyrian Empire was taking over the Egyptian Territory</a:t>
            </a:r>
          </a:p>
          <a:p>
            <a:endParaRPr lang="en-US" dirty="0" smtClean="0"/>
          </a:p>
          <a:p>
            <a:r>
              <a:rPr lang="en-US" dirty="0" smtClean="0"/>
              <a:t>Egypt along with many other civilizations tried to repel the Assyrians but they were too powerful </a:t>
            </a:r>
          </a:p>
          <a:p>
            <a:endParaRPr lang="en-US" dirty="0" smtClean="0"/>
          </a:p>
          <a:p>
            <a:r>
              <a:rPr lang="en-US" dirty="0" smtClean="0"/>
              <a:t>This led to the Late Period </a:t>
            </a:r>
            <a:endParaRPr lang="en-US" dirty="0"/>
          </a:p>
        </p:txBody>
      </p:sp>
      <p:pic>
        <p:nvPicPr>
          <p:cNvPr id="5" name="Content Placeholder 4" descr="a.jpg"/>
          <p:cNvPicPr>
            <a:picLocks noGrp="1" noChangeAspect="1"/>
          </p:cNvPicPr>
          <p:nvPr>
            <p:ph sz="half" idx="2"/>
          </p:nvPr>
        </p:nvPicPr>
        <p:blipFill>
          <a:blip r:embed="rId2"/>
          <a:srcRect t="-29159" b="-29159"/>
          <a:stretch>
            <a:fillRect/>
          </a:stretch>
        </p:blipFill>
        <p:spPr/>
      </p:pic>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Late Period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Late Period marks an end to the Ancient Egyptian Civilization</a:t>
            </a:r>
          </a:p>
          <a:p>
            <a:endParaRPr lang="en-US" dirty="0" smtClean="0"/>
          </a:p>
          <a:p>
            <a:r>
              <a:rPr lang="en-US" dirty="0" smtClean="0"/>
              <a:t>After Egypt was conquered by Persians</a:t>
            </a:r>
          </a:p>
          <a:p>
            <a:endParaRPr lang="en-US" dirty="0" smtClean="0"/>
          </a:p>
          <a:p>
            <a:r>
              <a:rPr lang="en-US" dirty="0" smtClean="0"/>
              <a:t>It would never again be in Egyptian control until the 1800’s</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6.C.1.2</a:t>
            </a:r>
            <a:r>
              <a:rPr lang="en-US" dirty="0" smtClean="0"/>
              <a:t> (Religion) Egyptians were Polytheistic &amp; believed that Pharaoh was the civil leader given to the Egyptian people by the Gods </a:t>
            </a:r>
          </a:p>
          <a:p>
            <a:endParaRPr lang="en-US" dirty="0" smtClean="0"/>
          </a:p>
          <a:p>
            <a:r>
              <a:rPr lang="en-US" dirty="0" smtClean="0"/>
              <a:t>6.C.1.2</a:t>
            </a:r>
            <a:r>
              <a:rPr lang="en-US" dirty="0" smtClean="0"/>
              <a:t> (Religion) Egyptians believed the gods controlled whether the harvest would be good or bad</a:t>
            </a:r>
          </a:p>
          <a:p>
            <a:endParaRPr lang="en-US" dirty="0" smtClean="0"/>
          </a:p>
          <a:p>
            <a:r>
              <a:rPr lang="en-US" dirty="0" smtClean="0"/>
              <a:t>6.H.2.3</a:t>
            </a:r>
            <a:r>
              <a:rPr lang="en-US" dirty="0" smtClean="0"/>
              <a:t> (Communication) Egyptians developed the second language known to man called Hieroglyphics</a:t>
            </a:r>
          </a:p>
          <a:p>
            <a:endParaRPr lang="en-US" dirty="0" smtClean="0"/>
          </a:p>
          <a:p>
            <a:r>
              <a:rPr lang="en-US" dirty="0" smtClean="0"/>
              <a:t>6.H.2.3</a:t>
            </a:r>
            <a:r>
              <a:rPr lang="en-US" dirty="0" smtClean="0"/>
              <a:t> (Weaponry) Egyptians created the first CAVALRY which they used chariots for</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6.C.1.1</a:t>
            </a:r>
            <a:r>
              <a:rPr lang="en-US" dirty="0" smtClean="0"/>
              <a:t> (Architecture) Egyptians created Pyramids which still stand today. This was an engineering feat</a:t>
            </a:r>
          </a:p>
          <a:p>
            <a:endParaRPr lang="en-US" dirty="0" smtClean="0"/>
          </a:p>
          <a:p>
            <a:r>
              <a:rPr lang="en-US" dirty="0" smtClean="0"/>
              <a:t>6.E.1.1</a:t>
            </a:r>
            <a:r>
              <a:rPr lang="en-US" dirty="0" smtClean="0"/>
              <a:t> (Scarcity of Resources) Egyptians opened up powerful trading networks making their civilization RICH &amp; SPREADING their CULTURE to other regions</a:t>
            </a:r>
          </a:p>
          <a:p>
            <a:endParaRPr lang="en-US" dirty="0" smtClean="0"/>
          </a:p>
          <a:p>
            <a:r>
              <a:rPr lang="en-US" dirty="0" smtClean="0"/>
              <a:t>6.C.1.3</a:t>
            </a:r>
            <a:r>
              <a:rPr lang="en-US" dirty="0" smtClean="0"/>
              <a:t> (Society) Egyptian society was a CASTE SYSTEM with the Pharaoh on top &amp; the farmers on the bottom</a:t>
            </a:r>
          </a:p>
          <a:p>
            <a:endParaRPr lang="en-US" dirty="0" smtClean="0"/>
          </a:p>
          <a:p>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6.H.</a:t>
            </a:r>
            <a:r>
              <a:rPr lang="en-US" dirty="0" smtClean="0"/>
              <a:t>2.3 Explain </a:t>
            </a:r>
            <a:r>
              <a:rPr lang="en-US" dirty="0" smtClean="0"/>
              <a:t>how innovation and/or technology transformed civilizations, societies and regions over time (e.g., agricultural technology, weaponry, transportation and communication).</a:t>
            </a:r>
          </a:p>
          <a:p>
            <a:endParaRPr lang="en-US" dirty="0" smtClean="0"/>
          </a:p>
          <a:p>
            <a:r>
              <a:rPr lang="en-US" dirty="0" smtClean="0"/>
              <a:t>6.C.</a:t>
            </a:r>
            <a:r>
              <a:rPr lang="en-US" dirty="0" smtClean="0"/>
              <a:t>1.1 Analyze </a:t>
            </a:r>
            <a:r>
              <a:rPr lang="en-US" dirty="0" smtClean="0"/>
              <a:t>how cultural expressions reflected the values of civilizations, societies and regions (e.g., oral traditions, art, dance, music, literature, and architecture)</a:t>
            </a:r>
            <a:r>
              <a:rPr lang="en-US" dirty="0" smtClean="0"/>
              <a:t>.</a:t>
            </a:r>
          </a:p>
          <a:p>
            <a:endParaRPr lang="en-US" dirty="0" smtClean="0"/>
          </a:p>
          <a:p>
            <a:r>
              <a:rPr lang="en-US" dirty="0" smtClean="0"/>
              <a:t>6.E.</a:t>
            </a:r>
            <a:r>
              <a:rPr lang="en-US" dirty="0" smtClean="0"/>
              <a:t>1.1 Explain </a:t>
            </a:r>
            <a:r>
              <a:rPr lang="en-US" dirty="0" smtClean="0"/>
              <a:t>how conflict, compromise and negotiation over the availability of resources (i.e. natural, human and capital) impacted the economic development of various civilizations, societies and regions (e.g., competition for scarce resources, unequal distribution of wealth and the emergence of powerful trading networks).</a:t>
            </a:r>
            <a:endParaRPr lang="en-US" dirty="0" smtClean="0"/>
          </a:p>
          <a:p>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B.C.E. &amp; A.D.</a:t>
            </a:r>
            <a:endParaRPr lang="en-US" dirty="0"/>
          </a:p>
        </p:txBody>
      </p:sp>
      <p:sp>
        <p:nvSpPr>
          <p:cNvPr id="5" name="Text Placeholder 4"/>
          <p:cNvSpPr>
            <a:spLocks noGrp="1"/>
          </p:cNvSpPr>
          <p:nvPr>
            <p:ph type="body" idx="1"/>
          </p:nvPr>
        </p:nvSpPr>
        <p:spPr/>
        <p:txBody>
          <a:bodyPr/>
          <a:lstStyle/>
          <a:p>
            <a:r>
              <a:rPr lang="en-US" dirty="0" smtClean="0"/>
              <a:t>B.C.E.</a:t>
            </a:r>
            <a:endParaRPr lang="en-US" dirty="0"/>
          </a:p>
        </p:txBody>
      </p:sp>
      <p:sp>
        <p:nvSpPr>
          <p:cNvPr id="6" name="Content Placeholder 5"/>
          <p:cNvSpPr>
            <a:spLocks noGrp="1"/>
          </p:cNvSpPr>
          <p:nvPr>
            <p:ph sz="half" idx="2"/>
          </p:nvPr>
        </p:nvSpPr>
        <p:spPr/>
        <p:txBody>
          <a:bodyPr>
            <a:normAutofit fontScale="85000" lnSpcReduction="10000"/>
          </a:bodyPr>
          <a:lstStyle/>
          <a:p>
            <a:r>
              <a:rPr lang="en-US" dirty="0" smtClean="0"/>
              <a:t>B.C.E. stands for “Before the Common Era”</a:t>
            </a:r>
          </a:p>
          <a:p>
            <a:endParaRPr lang="en-US" dirty="0" smtClean="0"/>
          </a:p>
          <a:p>
            <a:r>
              <a:rPr lang="en-US" dirty="0" smtClean="0"/>
              <a:t>This simply means that it was the history before Jesus died</a:t>
            </a:r>
          </a:p>
          <a:p>
            <a:endParaRPr lang="en-US" dirty="0" smtClean="0"/>
          </a:p>
          <a:p>
            <a:r>
              <a:rPr lang="en-US" dirty="0" smtClean="0"/>
              <a:t>It is a count down to Jesus death</a:t>
            </a:r>
          </a:p>
          <a:p>
            <a:endParaRPr lang="en-US" dirty="0" smtClean="0"/>
          </a:p>
          <a:p>
            <a:r>
              <a:rPr lang="en-US" dirty="0" smtClean="0"/>
              <a:t>B.C.E. is like a negative number </a:t>
            </a:r>
          </a:p>
          <a:p>
            <a:endParaRPr lang="en-US" dirty="0" smtClean="0"/>
          </a:p>
          <a:p>
            <a:r>
              <a:rPr lang="en-US" dirty="0" smtClean="0"/>
              <a:t>[Example] 5000 B.C.E. is much OLDER than than 500 B.C.E. </a:t>
            </a:r>
          </a:p>
          <a:p>
            <a:endParaRPr lang="en-US" dirty="0" smtClean="0"/>
          </a:p>
          <a:p>
            <a:endParaRPr lang="en-US" dirty="0"/>
          </a:p>
        </p:txBody>
      </p:sp>
      <p:sp>
        <p:nvSpPr>
          <p:cNvPr id="7" name="Text Placeholder 6"/>
          <p:cNvSpPr>
            <a:spLocks noGrp="1"/>
          </p:cNvSpPr>
          <p:nvPr>
            <p:ph type="body" sz="quarter" idx="3"/>
          </p:nvPr>
        </p:nvSpPr>
        <p:spPr/>
        <p:txBody>
          <a:bodyPr/>
          <a:lstStyle/>
          <a:p>
            <a:r>
              <a:rPr lang="en-US" dirty="0" smtClean="0"/>
              <a:t>A.D.</a:t>
            </a:r>
            <a:endParaRPr lang="en-US" dirty="0"/>
          </a:p>
        </p:txBody>
      </p:sp>
      <p:sp>
        <p:nvSpPr>
          <p:cNvPr id="8" name="Content Placeholder 7"/>
          <p:cNvSpPr>
            <a:spLocks noGrp="1"/>
          </p:cNvSpPr>
          <p:nvPr>
            <p:ph sz="quarter" idx="4"/>
          </p:nvPr>
        </p:nvSpPr>
        <p:spPr/>
        <p:txBody>
          <a:bodyPr/>
          <a:lstStyle/>
          <a:p>
            <a:r>
              <a:rPr lang="en-US" dirty="0" smtClean="0"/>
              <a:t>A.D. stands for after Jesus death</a:t>
            </a:r>
          </a:p>
          <a:p>
            <a:endParaRPr lang="en-US" dirty="0" smtClean="0"/>
          </a:p>
          <a:p>
            <a:r>
              <a:rPr lang="en-US" dirty="0" smtClean="0"/>
              <a:t>The year Jesus died was year 0</a:t>
            </a:r>
          </a:p>
          <a:p>
            <a:endParaRPr lang="en-US" dirty="0" smtClean="0"/>
          </a:p>
          <a:p>
            <a:r>
              <a:rPr lang="en-US" dirty="0" smtClean="0"/>
              <a:t>We are now in year 2013, so it has been 2013 years since Jesus died</a:t>
            </a:r>
            <a:endParaRPr lang="en-US" dirty="0"/>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Kingdoms &amp; Intermediate Periods</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Ancient Egypt’s history is divided into Kingdoms and Intermediate Periods</a:t>
            </a:r>
          </a:p>
          <a:p>
            <a:endParaRPr lang="en-US" dirty="0" smtClean="0"/>
          </a:p>
          <a:p>
            <a:r>
              <a:rPr lang="en-US" dirty="0" smtClean="0"/>
              <a:t>All Kingdoms and Intermediate Periods existed in the Bronze Age</a:t>
            </a:r>
          </a:p>
          <a:p>
            <a:endParaRPr lang="en-US" dirty="0" smtClean="0"/>
          </a:p>
          <a:p>
            <a:r>
              <a:rPr lang="en-US" dirty="0" smtClean="0"/>
              <a:t>There were </a:t>
            </a:r>
            <a:r>
              <a:rPr lang="en-US" dirty="0"/>
              <a:t>3</a:t>
            </a:r>
            <a:r>
              <a:rPr lang="en-US" dirty="0" smtClean="0"/>
              <a:t> Kingdoms and 3 Intermediate Periods</a:t>
            </a:r>
          </a:p>
          <a:p>
            <a:pPr lvl="1"/>
            <a:r>
              <a:rPr lang="en-US" dirty="0" smtClean="0"/>
              <a:t>Old Kingdom</a:t>
            </a:r>
          </a:p>
          <a:p>
            <a:pPr lvl="1"/>
            <a:r>
              <a:rPr lang="en-US" dirty="0" smtClean="0"/>
              <a:t>Middle Kingdom</a:t>
            </a:r>
          </a:p>
          <a:p>
            <a:pPr lvl="1"/>
            <a:r>
              <a:rPr lang="en-US" dirty="0" smtClean="0"/>
              <a:t>New Kingdom</a:t>
            </a:r>
          </a:p>
          <a:p>
            <a:endParaRPr lang="en-US" dirty="0" smtClean="0"/>
          </a:p>
        </p:txBody>
      </p:sp>
      <p:sp>
        <p:nvSpPr>
          <p:cNvPr id="6" name="Content Placeholder 5"/>
          <p:cNvSpPr>
            <a:spLocks noGrp="1"/>
          </p:cNvSpPr>
          <p:nvPr>
            <p:ph sz="half" idx="2"/>
          </p:nvPr>
        </p:nvSpPr>
        <p:spPr/>
        <p:txBody>
          <a:bodyPr>
            <a:normAutofit fontScale="85000" lnSpcReduction="20000"/>
          </a:bodyPr>
          <a:lstStyle/>
          <a:p>
            <a:r>
              <a:rPr lang="en-US" dirty="0" smtClean="0"/>
              <a:t>During the time of the Kingdoms was the time Egypt enjoyed great success &amp; prosperity</a:t>
            </a:r>
          </a:p>
          <a:p>
            <a:endParaRPr lang="en-US" dirty="0" smtClean="0"/>
          </a:p>
          <a:p>
            <a:r>
              <a:rPr lang="en-US" dirty="0" smtClean="0"/>
              <a:t>The time of the Intermediate Periods is when Egypt was unsuccessful</a:t>
            </a:r>
          </a:p>
          <a:p>
            <a:endParaRPr lang="en-US" dirty="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Pharaohs &amp; Dynasties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Pharaohs were Ancient Egyptian Kings</a:t>
            </a:r>
          </a:p>
          <a:p>
            <a:endParaRPr lang="en-US" dirty="0" smtClean="0"/>
          </a:p>
          <a:p>
            <a:r>
              <a:rPr lang="en-US" dirty="0" smtClean="0"/>
              <a:t>They were believed to be more then men but less than gods</a:t>
            </a:r>
          </a:p>
          <a:p>
            <a:endParaRPr lang="en-US" dirty="0" smtClean="0"/>
          </a:p>
          <a:p>
            <a:r>
              <a:rPr lang="en-US" dirty="0" smtClean="0"/>
              <a:t>They were the connection between Ancient Egyptians and their gods</a:t>
            </a:r>
          </a:p>
          <a:p>
            <a:endParaRPr lang="en-US" dirty="0" smtClean="0"/>
          </a:p>
          <a:p>
            <a:r>
              <a:rPr lang="en-US" dirty="0" smtClean="0"/>
              <a:t>During the time of Ancient Egypt their were 332 known Pharaohs</a:t>
            </a:r>
          </a:p>
          <a:p>
            <a:endParaRPr lang="en-US" dirty="0" smtClean="0"/>
          </a:p>
          <a:p>
            <a:r>
              <a:rPr lang="en-US" dirty="0" smtClean="0"/>
              <a:t>There were men &amp; women Pharaohs</a:t>
            </a:r>
          </a:p>
          <a:p>
            <a:endParaRPr lang="en-US" dirty="0" smtClean="0"/>
          </a:p>
          <a:p>
            <a:r>
              <a:rPr lang="en-US" dirty="0" smtClean="0"/>
              <a:t>Over that time period there was also 31 dynasties</a:t>
            </a:r>
          </a:p>
          <a:p>
            <a:endParaRPr lang="en-US" dirty="0" smtClean="0"/>
          </a:p>
          <a:p>
            <a:endParaRPr lang="en-US" dirty="0"/>
          </a:p>
        </p:txBody>
      </p:sp>
      <p:pic>
        <p:nvPicPr>
          <p:cNvPr id="7" name="Content Placeholder 6" descr="a.jpg"/>
          <p:cNvPicPr>
            <a:picLocks noGrp="1" noChangeAspect="1"/>
          </p:cNvPicPr>
          <p:nvPr>
            <p:ph sz="half" idx="2"/>
          </p:nvPr>
        </p:nvPicPr>
        <p:blipFill>
          <a:blip r:embed="rId2"/>
          <a:srcRect l="-27684" r="-27684"/>
          <a:stretch>
            <a:fillRect/>
          </a:stretch>
        </p:blipFill>
        <p:spPr/>
      </p:pic>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Ancient Egypt</a:t>
            </a:r>
            <a:endParaRPr lang="en-US" dirty="0"/>
          </a:p>
        </p:txBody>
      </p:sp>
      <p:sp>
        <p:nvSpPr>
          <p:cNvPr id="3" name="Content Placeholder 2"/>
          <p:cNvSpPr>
            <a:spLocks noGrp="1"/>
          </p:cNvSpPr>
          <p:nvPr>
            <p:ph sz="half" idx="1"/>
          </p:nvPr>
        </p:nvSpPr>
        <p:spPr/>
        <p:txBody>
          <a:bodyPr/>
          <a:lstStyle/>
          <a:p>
            <a:r>
              <a:rPr lang="en-US" dirty="0" smtClean="0"/>
              <a:t>Ancient Egypt is located on the Nile River in Africa</a:t>
            </a:r>
          </a:p>
          <a:p>
            <a:endParaRPr lang="en-US" dirty="0" smtClean="0"/>
          </a:p>
          <a:p>
            <a:r>
              <a:rPr lang="en-US" dirty="0" smtClean="0"/>
              <a:t>It is located to the West of Mesopotamia &amp; South of Europe</a:t>
            </a:r>
            <a:endParaRPr lang="en-US" dirty="0"/>
          </a:p>
        </p:txBody>
      </p:sp>
      <p:pic>
        <p:nvPicPr>
          <p:cNvPr id="5" name="Content Placeholder 4" descr="a.jpg"/>
          <p:cNvPicPr>
            <a:picLocks noGrp="1" noChangeAspect="1"/>
          </p:cNvPicPr>
          <p:nvPr>
            <p:ph sz="half" idx="2"/>
          </p:nvPr>
        </p:nvPicPr>
        <p:blipFill>
          <a:blip r:embed="rId2"/>
          <a:srcRect t="-16642" b="-16642"/>
          <a:stretch>
            <a:fillRect/>
          </a:stretch>
        </p:blipFill>
        <p:spPr/>
      </p:pic>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Polytheistic</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The Egyptians were Polytheistic meaning that they believed in more than one God</a:t>
            </a:r>
          </a:p>
          <a:p>
            <a:endParaRPr lang="en-US" dirty="0" smtClean="0"/>
          </a:p>
          <a:p>
            <a:r>
              <a:rPr lang="en-US" dirty="0" smtClean="0"/>
              <a:t>They were also an agricultural people </a:t>
            </a:r>
          </a:p>
          <a:p>
            <a:endParaRPr lang="en-US" dirty="0" smtClean="0"/>
          </a:p>
          <a:p>
            <a:r>
              <a:rPr lang="en-US" dirty="0" smtClean="0"/>
              <a:t>They believed that the gods controlled whether their harvests would be good or not (life &amp; death)</a:t>
            </a:r>
            <a:endParaRPr lang="en-US" dirty="0"/>
          </a:p>
        </p:txBody>
      </p:sp>
      <p:pic>
        <p:nvPicPr>
          <p:cNvPr id="5" name="Content Placeholder 4" descr="a.jpg"/>
          <p:cNvPicPr>
            <a:picLocks noGrp="1" noChangeAspect="1"/>
          </p:cNvPicPr>
          <p:nvPr>
            <p:ph sz="half" idx="2"/>
          </p:nvPr>
        </p:nvPicPr>
        <p:blipFill>
          <a:blip r:embed="rId2"/>
          <a:srcRect t="-15779" b="-15779"/>
          <a:stretch>
            <a:fillRect/>
          </a:stretch>
        </p:blipFill>
        <p:spPr/>
      </p:pic>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1816</TotalTime>
  <Words>2127</Words>
  <Application>Microsoft Macintosh PowerPoint</Application>
  <PresentationFormat>On-screen Show (4:3)</PresentationFormat>
  <Paragraphs>261</Paragraphs>
  <Slides>34</Slides>
  <Notes>0</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Ancient Egypt</vt:lpstr>
      <vt:lpstr>Essential Standards</vt:lpstr>
      <vt:lpstr>Clarifying Objectives</vt:lpstr>
      <vt:lpstr>Clarifying Objectives</vt:lpstr>
      <vt:lpstr>B.C.E. &amp; A.D.</vt:lpstr>
      <vt:lpstr>Kingdoms &amp; Intermediate Periods</vt:lpstr>
      <vt:lpstr>Many Pharaohs &amp; Dynasties</vt:lpstr>
      <vt:lpstr>Location of Ancient Egypt</vt:lpstr>
      <vt:lpstr>Polytheistic</vt:lpstr>
      <vt:lpstr>The Old Kingdom</vt:lpstr>
      <vt:lpstr>Old Kingdom</vt:lpstr>
      <vt:lpstr>Memphis</vt:lpstr>
      <vt:lpstr>Pharaoh Controls Laborers </vt:lpstr>
      <vt:lpstr>Old Kingdom Pharaoh Builds an Empire</vt:lpstr>
      <vt:lpstr>Surplus In Food</vt:lpstr>
      <vt:lpstr>Egyptian Enlightenment Period</vt:lpstr>
      <vt:lpstr>Great Pyramids</vt:lpstr>
      <vt:lpstr>Lighthouse at Alexandria</vt:lpstr>
      <vt:lpstr>1st Intermediate Period</vt:lpstr>
      <vt:lpstr>Middle Kingdom</vt:lpstr>
      <vt:lpstr>Middle Kingdom</vt:lpstr>
      <vt:lpstr>Middle Kingdom</vt:lpstr>
      <vt:lpstr>2nd Intermediate Period</vt:lpstr>
      <vt:lpstr>New Kingdom</vt:lpstr>
      <vt:lpstr>Powerful &amp; Peaceful  Pharaohs</vt:lpstr>
      <vt:lpstr>Egypt’s New Military</vt:lpstr>
      <vt:lpstr>Egypt’s New Military</vt:lpstr>
      <vt:lpstr>Peace with Powerful Civilizations</vt:lpstr>
      <vt:lpstr>Salt</vt:lpstr>
      <vt:lpstr>Egypt Becomes too Rich &amp; too Big</vt:lpstr>
      <vt:lpstr>The Great Exodus</vt:lpstr>
      <vt:lpstr>3rd Intermediate Period</vt:lpstr>
      <vt:lpstr>The Late Period</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Egypt</dc:title>
  <dc:creator>Andrew Garbisch</dc:creator>
  <cp:lastModifiedBy>Andrew Garbisch</cp:lastModifiedBy>
  <cp:revision>21</cp:revision>
  <dcterms:created xsi:type="dcterms:W3CDTF">2013-11-11T19:08:12Z</dcterms:created>
  <dcterms:modified xsi:type="dcterms:W3CDTF">2013-11-11T19:32:53Z</dcterms:modified>
</cp:coreProperties>
</file>