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1" r:id="rId6"/>
    <p:sldId id="266" r:id="rId7"/>
    <p:sldId id="262" r:id="rId8"/>
    <p:sldId id="263" r:id="rId9"/>
    <p:sldId id="264" r:id="rId10"/>
    <p:sldId id="265" r:id="rId11"/>
    <p:sldId id="268" r:id="rId12"/>
    <p:sldId id="267" r:id="rId13"/>
    <p:sldId id="284" r:id="rId14"/>
    <p:sldId id="269" r:id="rId15"/>
    <p:sldId id="270" r:id="rId16"/>
    <p:sldId id="288" r:id="rId17"/>
    <p:sldId id="272" r:id="rId18"/>
    <p:sldId id="273" r:id="rId19"/>
    <p:sldId id="274" r:id="rId20"/>
    <p:sldId id="275" r:id="rId21"/>
    <p:sldId id="276" r:id="rId22"/>
    <p:sldId id="289" r:id="rId23"/>
    <p:sldId id="277" r:id="rId24"/>
    <p:sldId id="280" r:id="rId25"/>
    <p:sldId id="281" r:id="rId26"/>
    <p:sldId id="278" r:id="rId27"/>
    <p:sldId id="282" r:id="rId28"/>
    <p:sldId id="279" r:id="rId29"/>
    <p:sldId id="283" r:id="rId30"/>
    <p:sldId id="286" r:id="rId31"/>
    <p:sldId id="287" r:id="rId32"/>
    <p:sldId id="260" r:id="rId33"/>
    <p:sldId id="285" r:id="rId34"/>
    <p:sldId id="271"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D9FF0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75" d="100"/>
          <a:sy n="75" d="100"/>
        </p:scale>
        <p:origin x="-13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16DB96-EEF8-4D42-AAFF-26074092F576}" type="datetimeFigureOut">
              <a:rPr lang="en-US" smtClean="0"/>
              <a:pPr/>
              <a:t>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F3BC7-9C27-0445-B061-EF22D9F73056}" type="slidenum">
              <a:rPr lang="en-US" smtClean="0"/>
              <a:pPr/>
              <a:t>‹#›</a:t>
            </a:fld>
            <a:endParaRPr lang="en-US"/>
          </a:p>
        </p:txBody>
      </p:sp>
    </p:spTree>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16DB96-EEF8-4D42-AAFF-26074092F576}" type="datetimeFigureOut">
              <a:rPr lang="en-US" smtClean="0"/>
              <a:pPr/>
              <a:t>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F3BC7-9C27-0445-B061-EF22D9F73056}" type="slidenum">
              <a:rPr lang="en-US" smtClean="0"/>
              <a:pPr/>
              <a:t>‹#›</a:t>
            </a:fld>
            <a:endParaRPr lang="en-US"/>
          </a:p>
        </p:txBody>
      </p:sp>
    </p:spTree>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16DB96-EEF8-4D42-AAFF-26074092F576}" type="datetimeFigureOut">
              <a:rPr lang="en-US" smtClean="0"/>
              <a:pPr/>
              <a:t>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F3BC7-9C27-0445-B061-EF22D9F73056}" type="slidenum">
              <a:rPr lang="en-US" smtClean="0"/>
              <a:pPr/>
              <a:t>‹#›</a:t>
            </a:fld>
            <a:endParaRPr lang="en-US"/>
          </a:p>
        </p:txBody>
      </p:sp>
    </p:spTree>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16DB96-EEF8-4D42-AAFF-26074092F576}" type="datetimeFigureOut">
              <a:rPr lang="en-US" smtClean="0"/>
              <a:pPr/>
              <a:t>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F3BC7-9C27-0445-B061-EF22D9F73056}" type="slidenum">
              <a:rPr lang="en-US" smtClean="0"/>
              <a:pPr/>
              <a:t>‹#›</a:t>
            </a:fld>
            <a:endParaRPr lang="en-US"/>
          </a:p>
        </p:txBody>
      </p:sp>
    </p:spTree>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16DB96-EEF8-4D42-AAFF-26074092F576}" type="datetimeFigureOut">
              <a:rPr lang="en-US" smtClean="0"/>
              <a:pPr/>
              <a:t>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F3BC7-9C27-0445-B061-EF22D9F73056}" type="slidenum">
              <a:rPr lang="en-US" smtClean="0"/>
              <a:pPr/>
              <a:t>‹#›</a:t>
            </a:fld>
            <a:endParaRPr lang="en-US"/>
          </a:p>
        </p:txBody>
      </p:sp>
    </p:spTree>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16DB96-EEF8-4D42-AAFF-26074092F576}" type="datetimeFigureOut">
              <a:rPr lang="en-US" smtClean="0"/>
              <a:pPr/>
              <a:t>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F3BC7-9C27-0445-B061-EF22D9F73056}" type="slidenum">
              <a:rPr lang="en-US" smtClean="0"/>
              <a:pPr/>
              <a:t>‹#›</a:t>
            </a:fld>
            <a:endParaRPr lang="en-US"/>
          </a:p>
        </p:txBody>
      </p:sp>
    </p:spTree>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16DB96-EEF8-4D42-AAFF-26074092F576}" type="datetimeFigureOut">
              <a:rPr lang="en-US" smtClean="0"/>
              <a:pPr/>
              <a:t>2/8/14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CF3BC7-9C27-0445-B061-EF22D9F73056}" type="slidenum">
              <a:rPr lang="en-US" smtClean="0"/>
              <a:pPr/>
              <a:t>‹#›</a:t>
            </a:fld>
            <a:endParaRPr lang="en-US"/>
          </a:p>
        </p:txBody>
      </p:sp>
    </p:spTree>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16DB96-EEF8-4D42-AAFF-26074092F576}" type="datetimeFigureOut">
              <a:rPr lang="en-US" smtClean="0"/>
              <a:pPr/>
              <a:t>2/8/14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CF3BC7-9C27-0445-B061-EF22D9F73056}" type="slidenum">
              <a:rPr lang="en-US" smtClean="0"/>
              <a:pPr/>
              <a:t>‹#›</a:t>
            </a:fld>
            <a:endParaRPr lang="en-US"/>
          </a:p>
        </p:txBody>
      </p:sp>
    </p:spTree>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16DB96-EEF8-4D42-AAFF-26074092F576}" type="datetimeFigureOut">
              <a:rPr lang="en-US" smtClean="0"/>
              <a:pPr/>
              <a:t>2/8/14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CF3BC7-9C27-0445-B061-EF22D9F73056}" type="slidenum">
              <a:rPr lang="en-US" smtClean="0"/>
              <a:pPr/>
              <a:t>‹#›</a:t>
            </a:fld>
            <a:endParaRPr lang="en-US"/>
          </a:p>
        </p:txBody>
      </p:sp>
    </p:spTree>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6DB96-EEF8-4D42-AAFF-26074092F576}" type="datetimeFigureOut">
              <a:rPr lang="en-US" smtClean="0"/>
              <a:pPr/>
              <a:t>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F3BC7-9C27-0445-B061-EF22D9F73056}" type="slidenum">
              <a:rPr lang="en-US" smtClean="0"/>
              <a:pPr/>
              <a:t>‹#›</a:t>
            </a:fld>
            <a:endParaRPr lang="en-US"/>
          </a:p>
        </p:txBody>
      </p:sp>
    </p:spTree>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6DB96-EEF8-4D42-AAFF-26074092F576}" type="datetimeFigureOut">
              <a:rPr lang="en-US" smtClean="0"/>
              <a:pPr/>
              <a:t>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F3BC7-9C27-0445-B061-EF22D9F73056}" type="slidenum">
              <a:rPr lang="en-US" smtClean="0"/>
              <a:pPr/>
              <a:t>‹#›</a:t>
            </a:fld>
            <a:endParaRPr lang="en-US"/>
          </a:p>
        </p:txBody>
      </p:sp>
    </p:spTree>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D9FF0D"/>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6DB96-EEF8-4D42-AAFF-26074092F576}" type="datetimeFigureOut">
              <a:rPr lang="en-US" smtClean="0"/>
              <a:pPr/>
              <a:t>2/8/14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CF3BC7-9C27-0445-B061-EF22D9F730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history.com/topics/crusades/videos%23roots-of-the-crusade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history.com/topics/crusades/videos%23knights-templar-defend-holy-land" TargetMode="External"/><Relationship Id="rId4" Type="http://schemas.openxmlformats.org/officeDocument/2006/relationships/hyperlink" Target="http://www.history.com/topics/crusades/videos%23weapons-of-the-middle-ages" TargetMode="External"/><Relationship Id="rId1" Type="http://schemas.openxmlformats.org/officeDocument/2006/relationships/slideLayout" Target="../slideLayouts/slideLayout4.xml"/><Relationship Id="rId2" Type="http://schemas.openxmlformats.org/officeDocument/2006/relationships/hyperlink" Target="http://www.history.com/videos/origins-of-the-knights-templar%23origins-of-the-knights-templar"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youtube.com/watch?v=k37EFBEA6mo"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jpeg"/><Relationship Id="rId3" Type="http://schemas.openxmlformats.org/officeDocument/2006/relationships/hyperlink" Target="http://www.history.com/topics/crusades/videos%23search-for-the-holy-lanc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history.com/topics/crusades/videos%23fall-of-jerusalem" TargetMode="External"/><Relationship Id="rId3" Type="http://schemas.openxmlformats.org/officeDocument/2006/relationships/hyperlink" Target="http://www.history.com/topics/crusades/videos%23duke-godfrey-leads-the-first-crusade"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history.com/topics/crusades/videos%23saladin"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3.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history.com/topics/crusades/videos%23richard-the-lionheart"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3.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4.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6.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history.com/shows/mankind-the-story-of-all-of-us/videos/mankind-the-story-of-all-of-us-the-first-crusade?m=5189719baf036&amp;s=All&amp;f=1&amp;free=fals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lstStyle/>
          <a:p>
            <a:r>
              <a:rPr lang="en-US" dirty="0" smtClean="0">
                <a:solidFill>
                  <a:schemeClr val="bg1"/>
                </a:solidFill>
              </a:rPr>
              <a:t>Europe in the Middle Ages</a:t>
            </a:r>
            <a:endParaRPr lang="en-US" dirty="0">
              <a:solidFill>
                <a:schemeClr val="bg1"/>
              </a:solidFill>
            </a:endParaRPr>
          </a:p>
        </p:txBody>
      </p:sp>
      <p:sp>
        <p:nvSpPr>
          <p:cNvPr id="3" name="Subtitle 2"/>
          <p:cNvSpPr>
            <a:spLocks noGrp="1"/>
          </p:cNvSpPr>
          <p:nvPr>
            <p:ph type="subTitle" idx="1"/>
          </p:nvPr>
        </p:nvSpPr>
        <p:spPr/>
        <p:txBody>
          <a:bodyPr>
            <a:noAutofit/>
          </a:bodyPr>
          <a:lstStyle/>
          <a:p>
            <a:r>
              <a:rPr lang="en-US" sz="5400" dirty="0" smtClean="0">
                <a:solidFill>
                  <a:schemeClr val="bg1"/>
                </a:solidFill>
              </a:rPr>
              <a:t>Crusades</a:t>
            </a:r>
            <a:endParaRPr lang="en-US" sz="5400" dirty="0" smtClean="0">
              <a:solidFill>
                <a:schemeClr val="bg1"/>
              </a:solidFill>
            </a:endParaRPr>
          </a:p>
          <a:p>
            <a:r>
              <a:rPr lang="en-US" sz="5400" dirty="0" smtClean="0">
                <a:solidFill>
                  <a:schemeClr val="bg1"/>
                </a:solidFill>
              </a:rPr>
              <a:t>Holy War</a:t>
            </a:r>
          </a:p>
          <a:p>
            <a:r>
              <a:rPr lang="en-US" sz="5400" dirty="0" smtClean="0">
                <a:solidFill>
                  <a:schemeClr val="bg1"/>
                </a:solidFill>
              </a:rPr>
              <a:t>Christians vs. Muslims</a:t>
            </a:r>
            <a:endParaRPr lang="en-US" sz="5400" dirty="0">
              <a:solidFill>
                <a:schemeClr val="bg1"/>
              </a:solidFill>
            </a:endParaRPr>
          </a:p>
        </p:txBody>
      </p:sp>
    </p:spTree>
  </p:cSld>
  <p:clrMapOvr>
    <a:masterClrMapping/>
  </p:clrMapOvr>
  <p:transition spd="slow">
    <p:random/>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Pope Urban Wanted to Unite Europe</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Pope Urban wanted to UNITE Europe together to make it stronger and wanted to bring all of Europe to the Catholic faith</a:t>
            </a:r>
          </a:p>
          <a:p>
            <a:endParaRPr lang="en-US" dirty="0" smtClean="0"/>
          </a:p>
          <a:p>
            <a:r>
              <a:rPr lang="en-US" dirty="0" smtClean="0"/>
              <a:t>He saw this as an opportunity to UNITE Europe</a:t>
            </a:r>
            <a:endParaRPr lang="en-US" dirty="0"/>
          </a:p>
        </p:txBody>
      </p:sp>
      <p:pic>
        <p:nvPicPr>
          <p:cNvPr id="5" name="Content Placeholder 4" descr="a.jpg"/>
          <p:cNvPicPr>
            <a:picLocks noGrp="1" noChangeAspect="1"/>
          </p:cNvPicPr>
          <p:nvPr>
            <p:ph sz="half" idx="2"/>
          </p:nvPr>
        </p:nvPicPr>
        <p:blipFill>
          <a:blip r:embed="rId2"/>
          <a:srcRect t="-962" b="-962"/>
          <a:stretch>
            <a:fillRect/>
          </a:stretch>
        </p:blipFill>
        <p:spPr/>
      </p:pic>
    </p:spTree>
  </p:cSld>
  <p:clrMapOvr>
    <a:masterClrMapping/>
  </p:clrMapOvr>
  <p:transition spd="slow">
    <p:random/>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was he going to get enough soldiers</a:t>
            </a:r>
            <a:endParaRPr lang="en-US" dirty="0"/>
          </a:p>
        </p:txBody>
      </p:sp>
      <p:sp>
        <p:nvSpPr>
          <p:cNvPr id="3" name="Content Placeholder 2"/>
          <p:cNvSpPr>
            <a:spLocks noGrp="1"/>
          </p:cNvSpPr>
          <p:nvPr>
            <p:ph sz="half" idx="1"/>
          </p:nvPr>
        </p:nvSpPr>
        <p:spPr/>
        <p:txBody>
          <a:bodyPr/>
          <a:lstStyle/>
          <a:p>
            <a:r>
              <a:rPr lang="en-US" dirty="0" smtClean="0"/>
              <a:t>Pope Urban had one problem he didn’t know how he would get enough people to buy into his plan</a:t>
            </a:r>
          </a:p>
          <a:p>
            <a:endParaRPr lang="en-US" dirty="0" smtClean="0"/>
          </a:p>
          <a:p>
            <a:r>
              <a:rPr lang="en-US" dirty="0" smtClean="0"/>
              <a:t>He advertised it DIVINE (directed by God himself)</a:t>
            </a:r>
            <a:endParaRPr lang="en-US" dirty="0"/>
          </a:p>
        </p:txBody>
      </p:sp>
      <p:pic>
        <p:nvPicPr>
          <p:cNvPr id="5" name="Content Placeholder 4" descr="a.jpg"/>
          <p:cNvPicPr>
            <a:picLocks noGrp="1" noChangeAspect="1"/>
          </p:cNvPicPr>
          <p:nvPr>
            <p:ph sz="half" idx="2"/>
          </p:nvPr>
        </p:nvPicPr>
        <p:blipFill>
          <a:blip r:embed="rId2"/>
          <a:srcRect l="-9565" r="-9565"/>
          <a:stretch>
            <a:fillRect/>
          </a:stretch>
        </p:blipFill>
        <p:spPr/>
      </p:pic>
    </p:spTree>
  </p:cSld>
  <p:clrMapOvr>
    <a:masterClrMapping/>
  </p:clrMapOvr>
  <p:transition spd="slow">
    <p:random/>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Offering a Ticket to Heaven</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Pope Urban offered a free ticket to heaven if you committed yourself to fighting in the Holy Wars</a:t>
            </a:r>
          </a:p>
          <a:p>
            <a:endParaRPr lang="en-US" dirty="0" smtClean="0"/>
          </a:p>
          <a:p>
            <a:r>
              <a:rPr lang="en-US" dirty="0" smtClean="0"/>
              <a:t>Spiritual Reward</a:t>
            </a:r>
          </a:p>
          <a:p>
            <a:endParaRPr lang="en-US" dirty="0" smtClean="0"/>
          </a:p>
          <a:p>
            <a:r>
              <a:rPr lang="en-US" dirty="0" smtClean="0"/>
              <a:t>Millions of men, whole towns of men pledged their commitments to the Holy War on Islam</a:t>
            </a:r>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hlinkClick r:id="rId2"/>
              </a:rPr>
              <a:t>http://www.history.com/topics/crusades/videos#roots-of-the-crusades</a:t>
            </a:r>
            <a:r>
              <a:rPr lang="en-US" dirty="0" smtClean="0"/>
              <a:t> </a:t>
            </a:r>
            <a:endParaRPr lang="en-US" dirty="0"/>
          </a:p>
        </p:txBody>
      </p:sp>
    </p:spTree>
  </p:cSld>
  <p:clrMapOvr>
    <a:masterClrMapping/>
  </p:clrMapOvr>
  <p:transition spd="slow">
    <p:random/>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Knights Templar</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Men of the Knights Templar started out as doctors</a:t>
            </a:r>
          </a:p>
          <a:p>
            <a:endParaRPr lang="en-US" dirty="0" smtClean="0"/>
          </a:p>
          <a:p>
            <a:r>
              <a:rPr lang="en-US" dirty="0" smtClean="0"/>
              <a:t>They began to act as escorts for Europeans traveling to Jerusalem </a:t>
            </a:r>
          </a:p>
          <a:p>
            <a:endParaRPr lang="en-US" dirty="0" smtClean="0"/>
          </a:p>
          <a:p>
            <a:r>
              <a:rPr lang="en-US" dirty="0" smtClean="0"/>
              <a:t>They became the Christian’s best military member</a:t>
            </a:r>
          </a:p>
          <a:p>
            <a:endParaRPr lang="en-US" dirty="0" smtClean="0"/>
          </a:p>
          <a:p>
            <a:r>
              <a:rPr lang="en-US" dirty="0" smtClean="0"/>
              <a:t>Christian Special Forces</a:t>
            </a:r>
            <a:endParaRPr lang="en-US" dirty="0"/>
          </a:p>
        </p:txBody>
      </p:sp>
      <p:sp>
        <p:nvSpPr>
          <p:cNvPr id="4" name="Content Placeholder 3"/>
          <p:cNvSpPr>
            <a:spLocks noGrp="1"/>
          </p:cNvSpPr>
          <p:nvPr>
            <p:ph sz="half" idx="2"/>
          </p:nvPr>
        </p:nvSpPr>
        <p:spPr/>
        <p:txBody>
          <a:bodyPr>
            <a:normAutofit fontScale="85000" lnSpcReduction="20000"/>
          </a:bodyPr>
          <a:lstStyle/>
          <a:p>
            <a:r>
              <a:rPr lang="en-US" dirty="0" smtClean="0">
                <a:hlinkClick r:id="rId2"/>
              </a:rPr>
              <a:t>http://www.history.com/videos/origins-of-the-knights-templar#origins-of-the-knights-templar</a:t>
            </a:r>
            <a:r>
              <a:rPr lang="en-US" dirty="0" smtClean="0"/>
              <a:t> </a:t>
            </a:r>
          </a:p>
          <a:p>
            <a:endParaRPr lang="en-US" dirty="0" smtClean="0"/>
          </a:p>
          <a:p>
            <a:r>
              <a:rPr lang="en-US" dirty="0" smtClean="0">
                <a:hlinkClick r:id="rId3"/>
              </a:rPr>
              <a:t>http://www.history.com/topics/crusades/videos#knights-templar-defend-holy-land</a:t>
            </a:r>
            <a:endParaRPr lang="en-US" dirty="0" smtClean="0"/>
          </a:p>
          <a:p>
            <a:endParaRPr lang="en-US" dirty="0" smtClean="0"/>
          </a:p>
          <a:p>
            <a:r>
              <a:rPr lang="en-US" dirty="0" smtClean="0">
                <a:hlinkClick r:id="rId4"/>
              </a:rPr>
              <a:t>http://www.history.com/topics/crusades/videos#weapons-of-the-middle-ages</a:t>
            </a:r>
            <a:r>
              <a:rPr lang="en-US" dirty="0" smtClean="0"/>
              <a:t>  </a:t>
            </a:r>
            <a:endParaRPr lang="en-US" dirty="0"/>
          </a:p>
        </p:txBody>
      </p:sp>
    </p:spTree>
  </p:cSld>
  <p:clrMapOvr>
    <a:masterClrMapping/>
  </p:clrMapOvr>
  <p:transition spd="slow">
    <p:random/>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 Shall not Kill</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6</a:t>
            </a:r>
            <a:r>
              <a:rPr lang="en-US" baseline="30000" dirty="0" smtClean="0"/>
              <a:t>th</a:t>
            </a:r>
            <a:r>
              <a:rPr lang="en-US" dirty="0" smtClean="0"/>
              <a:t> Commandment in the Christian Bible reads Though Shall not Kill</a:t>
            </a:r>
          </a:p>
          <a:p>
            <a:endParaRPr lang="en-US" dirty="0" smtClean="0"/>
          </a:p>
          <a:p>
            <a:r>
              <a:rPr lang="en-US" dirty="0" smtClean="0"/>
              <a:t>Many people had been killing during this time in Europe</a:t>
            </a:r>
          </a:p>
          <a:p>
            <a:endParaRPr lang="en-US" dirty="0" smtClean="0"/>
          </a:p>
          <a:p>
            <a:r>
              <a:rPr lang="en-US" dirty="0" smtClean="0"/>
              <a:t>Pope Urban says you must make up for your sins and fighting in the Holy War is the way to do it</a:t>
            </a:r>
            <a:endParaRPr lang="en-US" dirty="0"/>
          </a:p>
        </p:txBody>
      </p:sp>
      <p:pic>
        <p:nvPicPr>
          <p:cNvPr id="5" name="Content Placeholder 4" descr="a.jpg"/>
          <p:cNvPicPr>
            <a:picLocks noGrp="1" noChangeAspect="1"/>
          </p:cNvPicPr>
          <p:nvPr>
            <p:ph sz="half" idx="2"/>
          </p:nvPr>
        </p:nvPicPr>
        <p:blipFill>
          <a:blip r:embed="rId2"/>
          <a:srcRect l="-12227" r="-12227"/>
          <a:stretch>
            <a:fillRect/>
          </a:stretch>
        </p:blipFill>
        <p:spPr/>
      </p:pic>
    </p:spTree>
  </p:cSld>
  <p:clrMapOvr>
    <a:masterClrMapping/>
  </p:clrMapOvr>
  <p:transition spd="slow">
    <p:random/>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Europe was UNITED by a Common Enemy</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Pope Urban had been successful he had UNITED EUROPE under Christianity</a:t>
            </a:r>
          </a:p>
          <a:p>
            <a:endParaRPr lang="en-US" dirty="0" smtClean="0"/>
          </a:p>
          <a:p>
            <a:r>
              <a:rPr lang="en-US" dirty="0" smtClean="0"/>
              <a:t>He had done this by creating a COMMON ENEMY </a:t>
            </a:r>
          </a:p>
          <a:p>
            <a:endParaRPr lang="en-US" dirty="0" smtClean="0"/>
          </a:p>
          <a:p>
            <a:r>
              <a:rPr lang="en-US" dirty="0" smtClean="0"/>
              <a:t>The Muslims</a:t>
            </a:r>
            <a:endParaRPr lang="en-US" dirty="0"/>
          </a:p>
        </p:txBody>
      </p:sp>
      <p:pic>
        <p:nvPicPr>
          <p:cNvPr id="5" name="Content Placeholder 4" descr="a.jpg"/>
          <p:cNvPicPr>
            <a:picLocks noGrp="1" noChangeAspect="1"/>
          </p:cNvPicPr>
          <p:nvPr>
            <p:ph sz="half" idx="2"/>
          </p:nvPr>
        </p:nvPicPr>
        <p:blipFill>
          <a:blip r:embed="rId2"/>
          <a:srcRect t="-6034" b="-6034"/>
          <a:stretch>
            <a:fillRect/>
          </a:stretch>
        </p:blipFill>
        <p:spPr/>
      </p:pic>
    </p:spTree>
  </p:cSld>
  <p:clrMapOvr>
    <a:masterClrMapping/>
  </p:clrMapOvr>
  <p:transition spd="slow">
    <p:random/>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Essential Questions</a:t>
            </a:r>
            <a:endParaRPr lang="en-US" dirty="0"/>
          </a:p>
        </p:txBody>
      </p:sp>
      <p:sp>
        <p:nvSpPr>
          <p:cNvPr id="6" name="Content Placeholder 5"/>
          <p:cNvSpPr>
            <a:spLocks noGrp="1"/>
          </p:cNvSpPr>
          <p:nvPr>
            <p:ph idx="1"/>
          </p:nvPr>
        </p:nvSpPr>
        <p:spPr/>
        <p:txBody>
          <a:bodyPr/>
          <a:lstStyle/>
          <a:p>
            <a:r>
              <a:rPr lang="en-US" dirty="0" smtClean="0"/>
              <a:t>Get with a partner and answer….</a:t>
            </a:r>
          </a:p>
          <a:p>
            <a:endParaRPr lang="en-US" dirty="0" smtClean="0"/>
          </a:p>
          <a:p>
            <a:r>
              <a:rPr lang="en-US" dirty="0" smtClean="0"/>
              <a:t>How did religion transform societies in Europe &amp; the Middle East?</a:t>
            </a:r>
          </a:p>
        </p:txBody>
      </p:sp>
    </p:spTree>
  </p:cSld>
  <p:clrMapOvr>
    <a:masterClrMapping/>
  </p:clrMapOvr>
  <p:transition spd="slow">
    <p:random/>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Pope didn’t Realize</a:t>
            </a:r>
            <a:endParaRPr lang="en-US" dirty="0"/>
          </a:p>
        </p:txBody>
      </p:sp>
      <p:sp>
        <p:nvSpPr>
          <p:cNvPr id="3" name="Content Placeholder 2"/>
          <p:cNvSpPr>
            <a:spLocks noGrp="1"/>
          </p:cNvSpPr>
          <p:nvPr>
            <p:ph sz="half" idx="1"/>
          </p:nvPr>
        </p:nvSpPr>
        <p:spPr/>
        <p:txBody>
          <a:bodyPr/>
          <a:lstStyle/>
          <a:p>
            <a:r>
              <a:rPr lang="en-US" dirty="0" smtClean="0"/>
              <a:t>Pope Urban couldn’t have realized that he had just opened up Pandora’s Box</a:t>
            </a:r>
          </a:p>
          <a:p>
            <a:endParaRPr lang="en-US" dirty="0" smtClean="0"/>
          </a:p>
          <a:p>
            <a:r>
              <a:rPr lang="en-US" dirty="0" smtClean="0"/>
              <a:t>Huge 100 year problem and fueled a problem that still exists today in the </a:t>
            </a:r>
            <a:r>
              <a:rPr lang="en-US" smtClean="0"/>
              <a:t>Holy Land</a:t>
            </a:r>
            <a:endParaRPr lang="en-US"/>
          </a:p>
        </p:txBody>
      </p:sp>
      <p:pic>
        <p:nvPicPr>
          <p:cNvPr id="5" name="Content Placeholder 4" descr="a.jpg"/>
          <p:cNvPicPr>
            <a:picLocks noGrp="1" noChangeAspect="1"/>
          </p:cNvPicPr>
          <p:nvPr>
            <p:ph sz="half" idx="2"/>
          </p:nvPr>
        </p:nvPicPr>
        <p:blipFill>
          <a:blip r:embed="rId2"/>
          <a:srcRect t="-19694" b="-19694"/>
          <a:stretch>
            <a:fillRect/>
          </a:stretch>
        </p:blipFill>
        <p:spPr/>
      </p:pic>
    </p:spTree>
  </p:cSld>
  <p:clrMapOvr>
    <a:masterClrMapping/>
  </p:clrMapOvr>
  <p:transition spd="slow">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Crusade</a:t>
            </a:r>
            <a:endParaRPr lang="en-US" dirty="0"/>
          </a:p>
        </p:txBody>
      </p:sp>
      <p:sp>
        <p:nvSpPr>
          <p:cNvPr id="3" name="Content Placeholder 2"/>
          <p:cNvSpPr>
            <a:spLocks noGrp="1"/>
          </p:cNvSpPr>
          <p:nvPr>
            <p:ph sz="half" idx="1"/>
          </p:nvPr>
        </p:nvSpPr>
        <p:spPr/>
        <p:txBody>
          <a:bodyPr/>
          <a:lstStyle/>
          <a:p>
            <a:r>
              <a:rPr lang="en-US" dirty="0" smtClean="0"/>
              <a:t>1</a:t>
            </a:r>
            <a:r>
              <a:rPr lang="en-US" baseline="30000" dirty="0" smtClean="0"/>
              <a:t>st</a:t>
            </a:r>
            <a:r>
              <a:rPr lang="en-US" dirty="0" smtClean="0"/>
              <a:t> Crusade started with the goal of taking back the Holy City of Jerusalem</a:t>
            </a:r>
          </a:p>
          <a:p>
            <a:endParaRPr lang="en-US" dirty="0" smtClean="0"/>
          </a:p>
          <a:p>
            <a:r>
              <a:rPr lang="en-US" dirty="0" smtClean="0"/>
              <a:t>1187 the Battle of Antioch took place between the Christians &amp; the Muslims </a:t>
            </a:r>
            <a:endParaRPr lang="en-US" dirty="0"/>
          </a:p>
        </p:txBody>
      </p:sp>
      <p:sp>
        <p:nvSpPr>
          <p:cNvPr id="4" name="Content Placeholder 3"/>
          <p:cNvSpPr>
            <a:spLocks noGrp="1"/>
          </p:cNvSpPr>
          <p:nvPr>
            <p:ph sz="half" idx="2"/>
          </p:nvPr>
        </p:nvSpPr>
        <p:spPr/>
        <p:txBody>
          <a:bodyPr/>
          <a:lstStyle/>
          <a:p>
            <a:r>
              <a:rPr lang="en-US" dirty="0" smtClean="0">
                <a:hlinkClick r:id="rId2"/>
              </a:rPr>
              <a:t>http://www.youtube.com/watch?v=k37EFBEA6mo</a:t>
            </a:r>
            <a:r>
              <a:rPr lang="en-US" dirty="0" smtClean="0"/>
              <a:t> </a:t>
            </a:r>
            <a:endParaRPr lang="en-US" dirty="0"/>
          </a:p>
        </p:txBody>
      </p:sp>
    </p:spTree>
  </p:cSld>
  <p:clrMapOvr>
    <a:masterClrMapping/>
  </p:clrMapOvr>
  <p:transition spd="slow">
    <p:random/>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Holy Lance</a:t>
            </a:r>
            <a:endParaRPr lang="en-US" dirty="0">
              <a:solidFill>
                <a:schemeClr val="bg1"/>
              </a:solidFill>
            </a:endParaRPr>
          </a:p>
        </p:txBody>
      </p:sp>
      <p:sp>
        <p:nvSpPr>
          <p:cNvPr id="3" name="Content Placeholder 2"/>
          <p:cNvSpPr>
            <a:spLocks noGrp="1"/>
          </p:cNvSpPr>
          <p:nvPr>
            <p:ph sz="half" idx="1"/>
          </p:nvPr>
        </p:nvSpPr>
        <p:spPr/>
        <p:txBody>
          <a:bodyPr>
            <a:normAutofit fontScale="77500" lnSpcReduction="20000"/>
          </a:bodyPr>
          <a:lstStyle/>
          <a:p>
            <a:r>
              <a:rPr lang="en-US" dirty="0" smtClean="0">
                <a:solidFill>
                  <a:schemeClr val="bg1"/>
                </a:solidFill>
              </a:rPr>
              <a:t>The Christians had stormed the castle but the Muslims had more men on the way (a lot)</a:t>
            </a:r>
          </a:p>
          <a:p>
            <a:endParaRPr lang="en-US" dirty="0" smtClean="0">
              <a:solidFill>
                <a:schemeClr val="bg1"/>
              </a:solidFill>
            </a:endParaRPr>
          </a:p>
          <a:p>
            <a:r>
              <a:rPr lang="en-US" dirty="0" smtClean="0">
                <a:solidFill>
                  <a:schemeClr val="bg1"/>
                </a:solidFill>
              </a:rPr>
              <a:t>The Muslims launched a counter attack and were killing all the Christians</a:t>
            </a:r>
          </a:p>
          <a:p>
            <a:endParaRPr lang="en-US" dirty="0" smtClean="0">
              <a:solidFill>
                <a:schemeClr val="bg1"/>
              </a:solidFill>
            </a:endParaRPr>
          </a:p>
          <a:p>
            <a:r>
              <a:rPr lang="en-US" dirty="0" smtClean="0">
                <a:solidFill>
                  <a:schemeClr val="bg1"/>
                </a:solidFill>
              </a:rPr>
              <a:t>Then one of the Christian soldiers found the Holy Lance (legend)</a:t>
            </a:r>
          </a:p>
          <a:p>
            <a:endParaRPr lang="en-US" dirty="0" smtClean="0">
              <a:solidFill>
                <a:schemeClr val="bg1"/>
              </a:solidFill>
            </a:endParaRPr>
          </a:p>
          <a:p>
            <a:r>
              <a:rPr lang="en-US" dirty="0" smtClean="0">
                <a:solidFill>
                  <a:schemeClr val="bg1"/>
                </a:solidFill>
              </a:rPr>
              <a:t>This rallies the Christians &amp; they win at the Battle of Antioch</a:t>
            </a:r>
            <a:endParaRPr lang="en-US" dirty="0">
              <a:solidFill>
                <a:schemeClr val="bg1"/>
              </a:solidFill>
            </a:endParaRPr>
          </a:p>
        </p:txBody>
      </p:sp>
      <p:sp>
        <p:nvSpPr>
          <p:cNvPr id="4" name="Content Placeholder 3"/>
          <p:cNvSpPr>
            <a:spLocks noGrp="1"/>
          </p:cNvSpPr>
          <p:nvPr>
            <p:ph sz="half" idx="2"/>
          </p:nvPr>
        </p:nvSpPr>
        <p:spPr/>
        <p:txBody>
          <a:bodyPr>
            <a:normAutofit fontScale="77500" lnSpcReduction="20000"/>
          </a:bodyPr>
          <a:lstStyle/>
          <a:p>
            <a:r>
              <a:rPr lang="en-US" dirty="0" smtClean="0">
                <a:hlinkClick r:id="rId3"/>
              </a:rPr>
              <a:t>http://www.history.com/topics/crusades/videos#search-for-the-holy-lance</a:t>
            </a:r>
            <a:r>
              <a:rPr lang="en-US" dirty="0" smtClean="0"/>
              <a:t> </a:t>
            </a:r>
            <a:endParaRPr lang="en-US" dirty="0"/>
          </a:p>
        </p:txBody>
      </p:sp>
    </p:spTree>
  </p:cSld>
  <p:clrMapOvr>
    <a:masterClrMapping/>
  </p:clrMapOvr>
  <p:transition spd="slow">
    <p:random/>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Standards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6.C.1 </a:t>
            </a:r>
            <a:r>
              <a:rPr lang="en-US" b="1" dirty="0" smtClean="0"/>
              <a:t>Explain how the behaviors and practices of individuals and groups influenced societies, civilizations and regions.</a:t>
            </a:r>
          </a:p>
          <a:p>
            <a:endParaRPr lang="en-US" b="1" dirty="0" smtClean="0"/>
          </a:p>
          <a:p>
            <a:r>
              <a:rPr lang="en-US" b="1" dirty="0" smtClean="0"/>
              <a:t>6.G.1 Understand geographic factors that influenced the emergence, expansion and decline of civilizations, societies and regions (i.e. Africa, Asia, Europe, and the Americas) over time.</a:t>
            </a:r>
          </a:p>
          <a:p>
            <a:endParaRPr lang="en-US" b="1" dirty="0" smtClean="0"/>
          </a:p>
          <a:p>
            <a:r>
              <a:rPr lang="en-US" b="1" dirty="0" smtClean="0"/>
              <a:t>6.H.2 Understand the political, economic and/or social significance of historical events, issues, individuals and cultural groups.</a:t>
            </a:r>
          </a:p>
          <a:p>
            <a:endParaRPr lang="en-US" b="1" dirty="0" smtClean="0"/>
          </a:p>
        </p:txBody>
      </p:sp>
    </p:spTree>
  </p:cSld>
  <p:clrMapOvr>
    <a:masterClrMapping/>
  </p:clrMapOvr>
  <p:transition spd="slow">
    <p:random/>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Christians Take back Jerusalem </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This was the battle that ended the 1</a:t>
            </a:r>
            <a:r>
              <a:rPr lang="en-US" baseline="30000" dirty="0" smtClean="0"/>
              <a:t>st</a:t>
            </a:r>
            <a:r>
              <a:rPr lang="en-US" dirty="0" smtClean="0"/>
              <a:t> Crusade</a:t>
            </a:r>
          </a:p>
          <a:p>
            <a:endParaRPr lang="en-US" dirty="0" smtClean="0"/>
          </a:p>
          <a:p>
            <a:r>
              <a:rPr lang="en-US" dirty="0" smtClean="0"/>
              <a:t>Duke Godfrey takes back Jerusalem </a:t>
            </a:r>
            <a:endParaRPr lang="en-US" dirty="0"/>
          </a:p>
        </p:txBody>
      </p:sp>
      <p:sp>
        <p:nvSpPr>
          <p:cNvPr id="4" name="Content Placeholder 3"/>
          <p:cNvSpPr>
            <a:spLocks noGrp="1"/>
          </p:cNvSpPr>
          <p:nvPr>
            <p:ph sz="half" idx="2"/>
          </p:nvPr>
        </p:nvSpPr>
        <p:spPr/>
        <p:txBody>
          <a:bodyPr>
            <a:normAutofit lnSpcReduction="10000"/>
          </a:bodyPr>
          <a:lstStyle/>
          <a:p>
            <a:r>
              <a:rPr lang="en-US" dirty="0" smtClean="0">
                <a:hlinkClick r:id="rId2"/>
              </a:rPr>
              <a:t>http://www.history.com/topics/crusades/videos#fall-of-jerusalem</a:t>
            </a:r>
            <a:r>
              <a:rPr lang="en-US" dirty="0" smtClean="0"/>
              <a:t> </a:t>
            </a:r>
          </a:p>
          <a:p>
            <a:endParaRPr lang="en-US" dirty="0" smtClean="0"/>
          </a:p>
          <a:p>
            <a:r>
              <a:rPr lang="en-US" dirty="0" smtClean="0">
                <a:hlinkClick r:id="rId3"/>
              </a:rPr>
              <a:t>http://www.history.com/topics/crusades/videos#duke-godfrey-leads-the-first-crusade</a:t>
            </a:r>
            <a:r>
              <a:rPr lang="en-US" dirty="0" smtClean="0"/>
              <a:t> </a:t>
            </a:r>
            <a:endParaRPr lang="en-US" dirty="0"/>
          </a:p>
        </p:txBody>
      </p:sp>
    </p:spTree>
  </p:cSld>
  <p:clrMapOvr>
    <a:masterClrMapping/>
  </p:clrMapOvr>
  <p:transition spd="slow">
    <p:random/>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Saladin &amp; the Muslims Regroup</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After the fall of Jerusalem to the Christians Saladin of Islam regroups his men</a:t>
            </a:r>
          </a:p>
          <a:p>
            <a:endParaRPr lang="en-US" dirty="0" smtClean="0"/>
          </a:p>
          <a:p>
            <a:r>
              <a:rPr lang="en-US" dirty="0" smtClean="0"/>
              <a:t>Much like Pope Urban had done he makes a rallying cry to all Muslims to take arms against Christians under Jihad (struggle)</a:t>
            </a:r>
          </a:p>
          <a:p>
            <a:endParaRPr lang="en-US" dirty="0" smtClean="0"/>
          </a:p>
          <a:p>
            <a:r>
              <a:rPr lang="en-US" dirty="0" smtClean="0"/>
              <a:t>This is the beginning of the 2</a:t>
            </a:r>
            <a:r>
              <a:rPr lang="en-US" baseline="30000" dirty="0" smtClean="0"/>
              <a:t>nd</a:t>
            </a:r>
            <a:r>
              <a:rPr lang="en-US" dirty="0" smtClean="0"/>
              <a:t> &amp; 3</a:t>
            </a:r>
            <a:r>
              <a:rPr lang="en-US" baseline="30000" dirty="0" smtClean="0"/>
              <a:t>rd</a:t>
            </a:r>
            <a:r>
              <a:rPr lang="en-US" dirty="0" smtClean="0"/>
              <a:t> Crusades </a:t>
            </a:r>
          </a:p>
        </p:txBody>
      </p:sp>
      <p:sp>
        <p:nvSpPr>
          <p:cNvPr id="4" name="Content Placeholder 3"/>
          <p:cNvSpPr>
            <a:spLocks noGrp="1"/>
          </p:cNvSpPr>
          <p:nvPr>
            <p:ph sz="half" idx="2"/>
          </p:nvPr>
        </p:nvSpPr>
        <p:spPr/>
        <p:txBody>
          <a:bodyPr>
            <a:normAutofit fontScale="85000" lnSpcReduction="10000"/>
          </a:bodyPr>
          <a:lstStyle/>
          <a:p>
            <a:r>
              <a:rPr lang="en-US" dirty="0" smtClean="0">
                <a:hlinkClick r:id="rId2"/>
              </a:rPr>
              <a:t>http://www.history.com/topics/crusades/videos#saladin</a:t>
            </a:r>
            <a:r>
              <a:rPr lang="en-US" dirty="0" smtClean="0"/>
              <a:t> </a:t>
            </a:r>
            <a:endParaRPr lang="en-US" dirty="0"/>
          </a:p>
        </p:txBody>
      </p:sp>
    </p:spTree>
  </p:cSld>
  <p:clrMapOvr>
    <a:masterClrMapping/>
  </p:clrMapOvr>
  <p:transition spd="slow">
    <p:random/>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Essential Questions</a:t>
            </a:r>
            <a:endParaRPr lang="en-US" dirty="0"/>
          </a:p>
        </p:txBody>
      </p:sp>
      <p:sp>
        <p:nvSpPr>
          <p:cNvPr id="6" name="Content Placeholder 5"/>
          <p:cNvSpPr>
            <a:spLocks noGrp="1"/>
          </p:cNvSpPr>
          <p:nvPr>
            <p:ph idx="1"/>
          </p:nvPr>
        </p:nvSpPr>
        <p:spPr/>
        <p:txBody>
          <a:bodyPr/>
          <a:lstStyle/>
          <a:p>
            <a:r>
              <a:rPr lang="en-US" dirty="0" smtClean="0"/>
              <a:t>Get with a partner and answer….</a:t>
            </a:r>
          </a:p>
          <a:p>
            <a:endParaRPr lang="en-US" dirty="0" smtClean="0"/>
          </a:p>
          <a:p>
            <a:r>
              <a:rPr lang="en-US" dirty="0" smtClean="0"/>
              <a:t>What factor influenced movement by Christians to the Holy Land?</a:t>
            </a:r>
          </a:p>
        </p:txBody>
      </p:sp>
    </p:spTree>
  </p:cSld>
  <p:clrMapOvr>
    <a:masterClrMapping/>
  </p:clrMapOvr>
  <p:transition spd="slow">
    <p:random/>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Saladin takes back Jerusalem</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2</a:t>
            </a:r>
            <a:r>
              <a:rPr lang="en-US" baseline="30000" dirty="0" smtClean="0"/>
              <a:t>nd</a:t>
            </a:r>
            <a:r>
              <a:rPr lang="en-US" dirty="0" smtClean="0"/>
              <a:t> Crusade ends in disaster for the Christians as Saladin stomps the Christians and takes back Jerusalem </a:t>
            </a:r>
          </a:p>
          <a:p>
            <a:endParaRPr lang="en-US" dirty="0" smtClean="0"/>
          </a:p>
          <a:p>
            <a:r>
              <a:rPr lang="en-US" dirty="0" smtClean="0"/>
              <a:t>The Christians are nearly wiped out by Saladin &amp; his huge army</a:t>
            </a:r>
            <a:endParaRPr lang="en-US" dirty="0"/>
          </a:p>
        </p:txBody>
      </p:sp>
      <p:pic>
        <p:nvPicPr>
          <p:cNvPr id="5" name="Content Placeholder 4" descr="a.jpg"/>
          <p:cNvPicPr>
            <a:picLocks noGrp="1" noChangeAspect="1"/>
          </p:cNvPicPr>
          <p:nvPr>
            <p:ph sz="half" idx="2"/>
          </p:nvPr>
        </p:nvPicPr>
        <p:blipFill>
          <a:blip r:embed="rId2"/>
          <a:srcRect l="-16439" r="-16439"/>
          <a:stretch>
            <a:fillRect/>
          </a:stretch>
        </p:blipFill>
        <p:spPr/>
      </p:pic>
    </p:spTree>
  </p:cSld>
  <p:clrMapOvr>
    <a:masterClrMapping/>
  </p:clrMapOvr>
  <p:transition spd="slow">
    <p:random/>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European Response</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European Response to the leads to the 3</a:t>
            </a:r>
            <a:r>
              <a:rPr lang="en-US" baseline="30000" dirty="0" smtClean="0"/>
              <a:t>rd</a:t>
            </a:r>
            <a:r>
              <a:rPr lang="en-US" dirty="0" smtClean="0"/>
              <a:t> Crusade</a:t>
            </a:r>
          </a:p>
          <a:p>
            <a:endParaRPr lang="en-US" dirty="0" smtClean="0"/>
          </a:p>
          <a:p>
            <a:r>
              <a:rPr lang="en-US" dirty="0" smtClean="0"/>
              <a:t>Pope Gregory then calls for a 3</a:t>
            </a:r>
            <a:r>
              <a:rPr lang="en-US" baseline="30000" dirty="0" smtClean="0"/>
              <a:t>rd</a:t>
            </a:r>
            <a:r>
              <a:rPr lang="en-US" dirty="0" smtClean="0"/>
              <a:t> Crusade (Holy War)</a:t>
            </a:r>
          </a:p>
          <a:p>
            <a:endParaRPr lang="en-US" dirty="0" smtClean="0"/>
          </a:p>
          <a:p>
            <a:r>
              <a:rPr lang="en-US" dirty="0" smtClean="0"/>
              <a:t>Europe's Kings wanting to get Saladin back for destroying them during the 2</a:t>
            </a:r>
            <a:r>
              <a:rPr lang="en-US" baseline="30000" dirty="0" smtClean="0"/>
              <a:t>nd</a:t>
            </a:r>
            <a:r>
              <a:rPr lang="en-US" dirty="0" smtClean="0"/>
              <a:t> Crusades</a:t>
            </a:r>
          </a:p>
          <a:p>
            <a:endParaRPr lang="en-US" dirty="0" smtClean="0"/>
          </a:p>
          <a:p>
            <a:r>
              <a:rPr lang="en-US" dirty="0" smtClean="0"/>
              <a:t>3 European Kings take Responsibility for fighting back against Saladin</a:t>
            </a:r>
            <a:endParaRPr lang="en-US" dirty="0"/>
          </a:p>
        </p:txBody>
      </p:sp>
      <p:pic>
        <p:nvPicPr>
          <p:cNvPr id="5" name="Content Placeholder 4" descr="a.jpg"/>
          <p:cNvPicPr>
            <a:picLocks noGrp="1" noChangeAspect="1"/>
          </p:cNvPicPr>
          <p:nvPr>
            <p:ph sz="half" idx="2"/>
          </p:nvPr>
        </p:nvPicPr>
        <p:blipFill>
          <a:blip r:embed="rId2"/>
          <a:srcRect l="-11188" r="-11188"/>
          <a:stretch>
            <a:fillRect/>
          </a:stretch>
        </p:blipFill>
        <p:spPr/>
      </p:pic>
    </p:spTree>
  </p:cSld>
  <p:clrMapOvr>
    <a:masterClrMapping/>
  </p:clrMapOvr>
  <p:transition spd="slow">
    <p:random/>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3 Kings</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The 3 Kings of Europe who promised to defeat Saladin </a:t>
            </a:r>
          </a:p>
          <a:p>
            <a:pPr marL="914400" lvl="1" indent="-457200">
              <a:buFont typeface="+mj-ea"/>
              <a:buAutoNum type="circleNumDbPlain"/>
            </a:pPr>
            <a:r>
              <a:rPr lang="en-US" dirty="0" smtClean="0"/>
              <a:t>King Phillip II (Coward)</a:t>
            </a:r>
          </a:p>
          <a:p>
            <a:pPr marL="914400" lvl="1" indent="-457200">
              <a:buFont typeface="+mj-ea"/>
              <a:buAutoNum type="circleNumDbPlain"/>
            </a:pPr>
            <a:r>
              <a:rPr lang="en-US" dirty="0" smtClean="0"/>
              <a:t>King Fredrick Barbarossa</a:t>
            </a:r>
          </a:p>
          <a:p>
            <a:pPr marL="914400" lvl="1" indent="-457200">
              <a:buFont typeface="+mj-ea"/>
              <a:buAutoNum type="circleNumDbPlain"/>
            </a:pPr>
            <a:r>
              <a:rPr lang="en-US" dirty="0" smtClean="0"/>
              <a:t>King Richard I of England</a:t>
            </a:r>
          </a:p>
          <a:p>
            <a:endParaRPr lang="en-US" dirty="0" smtClean="0"/>
          </a:p>
          <a:p>
            <a:r>
              <a:rPr lang="en-US" dirty="0" smtClean="0"/>
              <a:t>Unfortunately for the Christians Phillip II was named Phillip the Coward for a reasons</a:t>
            </a:r>
          </a:p>
          <a:p>
            <a:endParaRPr lang="en-US" dirty="0" smtClean="0"/>
          </a:p>
          <a:p>
            <a:r>
              <a:rPr lang="en-US" dirty="0" smtClean="0"/>
              <a:t>King Fredrick Barbarossa dies by drowning during the march while he is bathing in a river (boo)</a:t>
            </a:r>
          </a:p>
          <a:p>
            <a:endParaRPr lang="en-US" dirty="0" smtClean="0"/>
          </a:p>
          <a:p>
            <a:r>
              <a:rPr lang="en-US" dirty="0" smtClean="0"/>
              <a:t>This leaves only King Richard I of England to lead the Christians </a:t>
            </a:r>
            <a:endParaRPr lang="en-US" dirty="0"/>
          </a:p>
        </p:txBody>
      </p:sp>
      <p:pic>
        <p:nvPicPr>
          <p:cNvPr id="5" name="Content Placeholder 4" descr="a.jpg"/>
          <p:cNvPicPr>
            <a:picLocks noGrp="1" noChangeAspect="1"/>
          </p:cNvPicPr>
          <p:nvPr>
            <p:ph sz="half" idx="2"/>
          </p:nvPr>
        </p:nvPicPr>
        <p:blipFill>
          <a:blip r:embed="rId2"/>
          <a:srcRect l="-13360" r="-13360"/>
          <a:stretch>
            <a:fillRect/>
          </a:stretch>
        </p:blipFill>
        <p:spPr/>
      </p:pic>
    </p:spTree>
  </p:cSld>
  <p:clrMapOvr>
    <a:masterClrMapping/>
  </p:clrMapOvr>
  <p:transition spd="slow">
    <p:random/>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Richard the Lion Heart</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Richard 1</a:t>
            </a:r>
            <a:r>
              <a:rPr lang="en-US" baseline="30000" dirty="0" smtClean="0"/>
              <a:t>st</a:t>
            </a:r>
            <a:r>
              <a:rPr lang="en-US" dirty="0" smtClean="0"/>
              <a:t> of England is nicknamed Richard the Lion Heart for his bravery &amp; heroics </a:t>
            </a:r>
          </a:p>
          <a:p>
            <a:endParaRPr lang="en-US" dirty="0" smtClean="0"/>
          </a:p>
          <a:p>
            <a:r>
              <a:rPr lang="en-US" dirty="0" smtClean="0"/>
              <a:t>He eventually leads the Christians to the doorstep of Jerusalem but realizes he doesn’t have enough men to take it</a:t>
            </a:r>
            <a:endParaRPr lang="en-US" dirty="0"/>
          </a:p>
        </p:txBody>
      </p:sp>
      <p:sp>
        <p:nvSpPr>
          <p:cNvPr id="4" name="Content Placeholder 3"/>
          <p:cNvSpPr>
            <a:spLocks noGrp="1"/>
          </p:cNvSpPr>
          <p:nvPr>
            <p:ph sz="half" idx="2"/>
          </p:nvPr>
        </p:nvSpPr>
        <p:spPr/>
        <p:txBody>
          <a:bodyPr>
            <a:normAutofit lnSpcReduction="10000"/>
          </a:bodyPr>
          <a:lstStyle/>
          <a:p>
            <a:r>
              <a:rPr lang="en-US" dirty="0" smtClean="0">
                <a:hlinkClick r:id="rId2"/>
              </a:rPr>
              <a:t>http://www.history.com/topics/crusades/videos#richard-the-lionheart</a:t>
            </a:r>
            <a:r>
              <a:rPr lang="en-US" dirty="0" smtClean="0"/>
              <a:t> </a:t>
            </a:r>
            <a:endParaRPr lang="en-US" dirty="0"/>
          </a:p>
        </p:txBody>
      </p:sp>
    </p:spTree>
  </p:cSld>
  <p:clrMapOvr>
    <a:masterClrMapping/>
  </p:clrMapOvr>
  <p:transition spd="slow">
    <p:random/>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Richard the Lion Heart</a:t>
            </a:r>
            <a:endParaRPr lang="en-US" dirty="0"/>
          </a:p>
        </p:txBody>
      </p:sp>
      <p:sp>
        <p:nvSpPr>
          <p:cNvPr id="3" name="Content Placeholder 2"/>
          <p:cNvSpPr>
            <a:spLocks noGrp="1"/>
          </p:cNvSpPr>
          <p:nvPr>
            <p:ph sz="half" idx="1"/>
          </p:nvPr>
        </p:nvSpPr>
        <p:spPr/>
        <p:txBody>
          <a:bodyPr/>
          <a:lstStyle/>
          <a:p>
            <a:r>
              <a:rPr lang="en-US" dirty="0" smtClean="0"/>
              <a:t>Richard the Lion Heart attacks &amp; takes some of the Muslim stronghold cities</a:t>
            </a:r>
          </a:p>
          <a:p>
            <a:endParaRPr lang="en-US" dirty="0" smtClean="0"/>
          </a:p>
          <a:p>
            <a:r>
              <a:rPr lang="en-US" dirty="0" smtClean="0"/>
              <a:t>Saladin is impressed by Richard the Lion Heart’s bravery &amp; offers a Truce</a:t>
            </a:r>
            <a:endParaRPr lang="en-US" dirty="0"/>
          </a:p>
        </p:txBody>
      </p:sp>
      <p:pic>
        <p:nvPicPr>
          <p:cNvPr id="5" name="Content Placeholder 4" descr="a.jpg"/>
          <p:cNvPicPr>
            <a:picLocks noGrp="1" noChangeAspect="1"/>
          </p:cNvPicPr>
          <p:nvPr>
            <p:ph sz="half" idx="2"/>
          </p:nvPr>
        </p:nvPicPr>
        <p:blipFill>
          <a:blip r:embed="rId2"/>
          <a:srcRect l="-13360" r="-13360"/>
          <a:stretch>
            <a:fillRect/>
          </a:stretch>
        </p:blipFill>
        <p:spPr/>
      </p:pic>
    </p:spTree>
  </p:cSld>
  <p:clrMapOvr>
    <a:masterClrMapping/>
  </p:clrMapOvr>
  <p:transition spd="slow">
    <p:random/>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Truce (Agreement)</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Saladin &amp; Richard the Lion Heart agree in a truce that….</a:t>
            </a:r>
          </a:p>
          <a:p>
            <a:endParaRPr lang="en-US" dirty="0" smtClean="0"/>
          </a:p>
          <a:p>
            <a:pPr marL="914400" lvl="1" indent="-457200">
              <a:buFont typeface="+mj-ea"/>
              <a:buAutoNum type="circleNumDbPlain"/>
            </a:pPr>
            <a:r>
              <a:rPr lang="en-US" dirty="0" smtClean="0"/>
              <a:t>Richard the Lion Heart can keep the towns around Jerusalem that he had captured</a:t>
            </a:r>
          </a:p>
          <a:p>
            <a:pPr marL="914400" lvl="1" indent="-457200">
              <a:buFont typeface="+mj-ea"/>
              <a:buAutoNum type="circleNumDbPlain"/>
            </a:pPr>
            <a:endParaRPr lang="en-US" dirty="0" smtClean="0"/>
          </a:p>
          <a:p>
            <a:pPr marL="914400" lvl="1" indent="-457200">
              <a:buFont typeface="+mj-ea"/>
              <a:buAutoNum type="circleNumDbPlain"/>
            </a:pPr>
            <a:r>
              <a:rPr lang="en-US" dirty="0" smtClean="0"/>
              <a:t>Saladin will get Jerusalem</a:t>
            </a:r>
            <a:endParaRPr lang="en-US" dirty="0"/>
          </a:p>
        </p:txBody>
      </p:sp>
      <p:pic>
        <p:nvPicPr>
          <p:cNvPr id="5" name="Content Placeholder 4" descr="a.jpg"/>
          <p:cNvPicPr>
            <a:picLocks noGrp="1" noChangeAspect="1"/>
          </p:cNvPicPr>
          <p:nvPr>
            <p:ph sz="half" idx="2"/>
          </p:nvPr>
        </p:nvPicPr>
        <p:blipFill>
          <a:blip r:embed="rId2"/>
          <a:srcRect t="-21239" b="-21239"/>
          <a:stretch>
            <a:fillRect/>
          </a:stretch>
        </p:blipFill>
        <p:spPr/>
      </p:pic>
    </p:spTree>
  </p:cSld>
  <p:clrMapOvr>
    <a:masterClrMapping/>
  </p:clrMapOvr>
  <p:transition spd="slow">
    <p:random/>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 the Years</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Over the years there were 5 more Crusades but none of them were at all successful for the Christians</a:t>
            </a:r>
          </a:p>
          <a:p>
            <a:endParaRPr lang="en-US" dirty="0" smtClean="0"/>
          </a:p>
          <a:p>
            <a:r>
              <a:rPr lang="en-US" dirty="0" smtClean="0"/>
              <a:t>They could not establish a Kingdom in the Holy Land &amp; to this day it is largely controlled by the Muslims</a:t>
            </a:r>
          </a:p>
          <a:p>
            <a:endParaRPr lang="en-US" dirty="0" smtClean="0"/>
          </a:p>
          <a:p>
            <a:r>
              <a:rPr lang="en-US" dirty="0" smtClean="0"/>
              <a:t>It did lead to the European Age of Discovery (by accident) though</a:t>
            </a:r>
            <a:endParaRPr lang="en-US" dirty="0"/>
          </a:p>
        </p:txBody>
      </p:sp>
      <p:pic>
        <p:nvPicPr>
          <p:cNvPr id="7" name="Content Placeholder 6" descr="a.jpg"/>
          <p:cNvPicPr>
            <a:picLocks noGrp="1" noChangeAspect="1"/>
          </p:cNvPicPr>
          <p:nvPr>
            <p:ph sz="half" idx="2"/>
          </p:nvPr>
        </p:nvPicPr>
        <p:blipFill>
          <a:blip r:embed="rId2"/>
          <a:srcRect t="-6034" b="-6034"/>
          <a:stretch>
            <a:fillRect/>
          </a:stretch>
        </p:blipFill>
        <p:spPr/>
      </p:pic>
    </p:spTree>
  </p:cSld>
  <p:clrMapOvr>
    <a:masterClrMapping/>
  </p:clrMapOvr>
  <p:transition spd="slow">
    <p:random/>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Clarifying Objective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6.C.1.2 Explain how religion transformed various societies, civilizations and regions (e.g., beliefs, practices and spread of Buddhism, Christianity, Confucianism, Hinduism, Islam and Judaism).</a:t>
            </a:r>
          </a:p>
          <a:p>
            <a:endParaRPr lang="en-US" dirty="0" smtClean="0"/>
          </a:p>
          <a:p>
            <a:r>
              <a:rPr lang="en-US" dirty="0" smtClean="0"/>
              <a:t>6.G.1.2 Explain the factors that influenced the movement of people, goods and ideas and the effects of that movement on societies and regions over time (e.g., scarcity of resources, conquests, desire for wealth, disease and trade).</a:t>
            </a:r>
          </a:p>
          <a:p>
            <a:endParaRPr lang="en-US" dirty="0" smtClean="0"/>
          </a:p>
          <a:p>
            <a:r>
              <a:rPr lang="en-US" dirty="0" smtClean="0"/>
              <a:t>6.H.2.1 Explain how invasions, conquests and migrations affected various civilizations, societies and regions (e.g., Mongol invasion, The Crusades, the Peopling of the Americas and Alexander the Great).</a:t>
            </a:r>
            <a:endParaRPr lang="en-US" b="1" dirty="0" smtClean="0"/>
          </a:p>
          <a:p>
            <a:endParaRPr lang="en-US" b="1" dirty="0" smtClean="0"/>
          </a:p>
          <a:p>
            <a:r>
              <a:rPr lang="en-US" dirty="0" smtClean="0"/>
              <a:t>6.H.2.4 Explain the role that key historical figures and cultural groups had in transforming society (e.g., Mansa Musa, Confucius, Charlemagne and Qin Shi </a:t>
            </a:r>
            <a:r>
              <a:rPr lang="en-US" dirty="0" err="1" smtClean="0"/>
              <a:t>Huangdi</a:t>
            </a:r>
            <a:r>
              <a:rPr lang="en-US" dirty="0" smtClean="0"/>
              <a:t>).</a:t>
            </a:r>
          </a:p>
          <a:p>
            <a:endParaRPr lang="en-US" dirty="0"/>
          </a:p>
        </p:txBody>
      </p:sp>
    </p:spTree>
  </p:cSld>
  <p:clrMapOvr>
    <a:masterClrMapping/>
  </p:clrMapOvr>
  <p:transition spd="slow">
    <p:random/>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the Crusades</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The one good affect of the Holy War between the Christians &amp; Muslims is it eventually opened up….</a:t>
            </a:r>
          </a:p>
          <a:p>
            <a:pPr marL="914400" lvl="1" indent="-457200">
              <a:buFont typeface="+mj-ea"/>
              <a:buAutoNum type="circleNumDbPlain"/>
            </a:pPr>
            <a:r>
              <a:rPr lang="en-US" dirty="0" smtClean="0"/>
              <a:t>Communication</a:t>
            </a:r>
          </a:p>
          <a:p>
            <a:pPr marL="914400" lvl="1" indent="-457200">
              <a:buFont typeface="+mj-ea"/>
              <a:buAutoNum type="circleNumDbPlain"/>
            </a:pPr>
            <a:r>
              <a:rPr lang="en-US" dirty="0" smtClean="0"/>
              <a:t>Trade Routes</a:t>
            </a:r>
          </a:p>
          <a:p>
            <a:pPr marL="914400" lvl="1" indent="-457200">
              <a:buFont typeface="+mj-ea"/>
              <a:buAutoNum type="circleNumDbPlain"/>
            </a:pPr>
            <a:r>
              <a:rPr lang="en-US" dirty="0" smtClean="0"/>
              <a:t>Culture </a:t>
            </a:r>
          </a:p>
          <a:p>
            <a:pPr marL="914400" lvl="1" indent="-457200">
              <a:buFont typeface="+mj-ea"/>
              <a:buAutoNum type="circleNumDbPlain"/>
            </a:pPr>
            <a:r>
              <a:rPr lang="en-US" dirty="0" smtClean="0"/>
              <a:t>United all Muslims together</a:t>
            </a:r>
          </a:p>
          <a:p>
            <a:pPr marL="914400" lvl="1" indent="-457200">
              <a:buFont typeface="+mj-ea"/>
              <a:buAutoNum type="circleNumDbPlain"/>
            </a:pPr>
            <a:r>
              <a:rPr lang="en-US" dirty="0" smtClean="0"/>
              <a:t>United all Christians together</a:t>
            </a:r>
          </a:p>
          <a:p>
            <a:pPr marL="914400" lvl="1" indent="-457200">
              <a:buFont typeface="+mj-ea"/>
              <a:buAutoNum type="circleNumDbPlain"/>
            </a:pPr>
            <a:endParaRPr lang="en-US" dirty="0"/>
          </a:p>
        </p:txBody>
      </p:sp>
      <p:pic>
        <p:nvPicPr>
          <p:cNvPr id="5" name="Content Placeholder 4" descr="a.jpg"/>
          <p:cNvPicPr>
            <a:picLocks noGrp="1" noChangeAspect="1"/>
          </p:cNvPicPr>
          <p:nvPr>
            <p:ph sz="half" idx="2"/>
          </p:nvPr>
        </p:nvPicPr>
        <p:blipFill>
          <a:blip r:embed="rId2"/>
          <a:srcRect t="-3354" b="-3354"/>
          <a:stretch>
            <a:fillRect/>
          </a:stretch>
        </p:blipFill>
        <p:spPr/>
      </p:pic>
    </p:spTree>
  </p:cSld>
  <p:clrMapOvr>
    <a:masterClrMapping/>
  </p:clrMapOvr>
  <p:transition spd="slow">
    <p:random/>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Essential Questions</a:t>
            </a:r>
            <a:endParaRPr lang="en-US" dirty="0"/>
          </a:p>
        </p:txBody>
      </p:sp>
      <p:sp>
        <p:nvSpPr>
          <p:cNvPr id="6" name="Content Placeholder 5"/>
          <p:cNvSpPr>
            <a:spLocks noGrp="1"/>
          </p:cNvSpPr>
          <p:nvPr>
            <p:ph idx="1"/>
          </p:nvPr>
        </p:nvSpPr>
        <p:spPr/>
        <p:txBody>
          <a:bodyPr/>
          <a:lstStyle/>
          <a:p>
            <a:r>
              <a:rPr lang="en-US" dirty="0" smtClean="0"/>
              <a:t>Get with a partner and answer….</a:t>
            </a:r>
          </a:p>
          <a:p>
            <a:endParaRPr lang="en-US" dirty="0" smtClean="0"/>
          </a:p>
          <a:p>
            <a:r>
              <a:rPr lang="en-US" dirty="0" smtClean="0"/>
              <a:t>What were the LONG TERM affects of the Crusades for the people?</a:t>
            </a:r>
          </a:p>
          <a:p>
            <a:endParaRPr lang="en-US" dirty="0" smtClean="0"/>
          </a:p>
          <a:p>
            <a:r>
              <a:rPr lang="en-US" dirty="0" smtClean="0"/>
              <a:t>How did Invasions, conquests &amp; migrations affect both the regions of the Middle East &amp; Europe?</a:t>
            </a:r>
          </a:p>
          <a:p>
            <a:endParaRPr lang="en-US" dirty="0"/>
          </a:p>
        </p:txBody>
      </p:sp>
    </p:spTree>
  </p:cSld>
  <p:clrMapOvr>
    <a:masterClrMapping/>
  </p:clrMapOvr>
  <p:transition spd="slow">
    <p:random/>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EOG Questions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Exploration and conquests occurred in the middle ages. </a:t>
            </a:r>
          </a:p>
          <a:p>
            <a:r>
              <a:rPr lang="en-US" dirty="0" smtClean="0"/>
              <a:t>How did they affect relations between ancient societies?</a:t>
            </a:r>
          </a:p>
          <a:p>
            <a:endParaRPr lang="en-US" dirty="0" smtClean="0"/>
          </a:p>
          <a:p>
            <a:r>
              <a:rPr lang="en-US" dirty="0" smtClean="0"/>
              <a:t>A) They caused long-lasting peace with the help of religion. </a:t>
            </a:r>
          </a:p>
          <a:p>
            <a:endParaRPr lang="en-US" dirty="0" smtClean="0"/>
          </a:p>
          <a:p>
            <a:r>
              <a:rPr lang="en-US" dirty="0" smtClean="0"/>
              <a:t>B) They caused empires to close off access between their societies. </a:t>
            </a:r>
          </a:p>
          <a:p>
            <a:endParaRPr lang="en-US" dirty="0" smtClean="0"/>
          </a:p>
          <a:p>
            <a:r>
              <a:rPr lang="en-US" dirty="0" smtClean="0"/>
              <a:t>C) They caused outbreaks of violence that closed all trade routes. </a:t>
            </a:r>
          </a:p>
          <a:p>
            <a:endParaRPr lang="en-US" dirty="0" smtClean="0"/>
          </a:p>
          <a:p>
            <a:r>
              <a:rPr lang="en-US" dirty="0" smtClean="0"/>
              <a:t>D) They caused trade routes and communication to open between societies.</a:t>
            </a:r>
            <a:endParaRPr lang="en-US" dirty="0"/>
          </a:p>
        </p:txBody>
      </p:sp>
    </p:spTree>
  </p:cSld>
  <p:clrMapOvr>
    <a:masterClrMapping/>
  </p:clrMapOvr>
  <p:transition spd="slow">
    <p:random/>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EOG Questions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Which statement shows how trade routes influenced ancient societies?</a:t>
            </a:r>
          </a:p>
          <a:p>
            <a:endParaRPr lang="en-US" dirty="0" smtClean="0"/>
          </a:p>
          <a:p>
            <a:r>
              <a:rPr lang="en-US" dirty="0" smtClean="0"/>
              <a:t>A) As travel over land became easier, trade by water became unnecessary.</a:t>
            </a:r>
          </a:p>
          <a:p>
            <a:endParaRPr lang="en-US" dirty="0" smtClean="0"/>
          </a:p>
          <a:p>
            <a:r>
              <a:rPr lang="en-US" dirty="0" smtClean="0"/>
              <a:t>B) As different civilizations traded goods, they also shared cultural values and beliefs.</a:t>
            </a:r>
          </a:p>
          <a:p>
            <a:endParaRPr lang="en-US" dirty="0" smtClean="0"/>
          </a:p>
          <a:p>
            <a:r>
              <a:rPr lang="en-US" dirty="0" smtClean="0"/>
              <a:t>C) As trade developed, long-distance travel became safe and easy for each civilization.</a:t>
            </a:r>
          </a:p>
          <a:p>
            <a:endParaRPr lang="en-US" dirty="0" smtClean="0"/>
          </a:p>
          <a:p>
            <a:r>
              <a:rPr lang="en-US" dirty="0" smtClean="0"/>
              <a:t>D) As silk grew popular, it became a common material used in clothing across civilizations.</a:t>
            </a:r>
            <a:endParaRPr lang="en-US" dirty="0"/>
          </a:p>
        </p:txBody>
      </p:sp>
    </p:spTree>
  </p:cSld>
  <p:clrMapOvr>
    <a:masterClrMapping/>
  </p:clrMapOvr>
  <p:transition spd="slow">
    <p:random/>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Points</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6.C.1.2 (Religion) Pope Urban used religion to UNITE Europe against a common enemy</a:t>
            </a:r>
          </a:p>
          <a:p>
            <a:endParaRPr lang="en-US" dirty="0" smtClean="0"/>
          </a:p>
          <a:p>
            <a:r>
              <a:rPr lang="en-US" dirty="0" smtClean="0"/>
              <a:t>6.G.1.2 (Conquests) the desire to conquer the Muslims led to MIGRATION by the Christians during the Crusades</a:t>
            </a:r>
          </a:p>
          <a:p>
            <a:endParaRPr lang="en-US" dirty="0" smtClean="0"/>
          </a:p>
          <a:p>
            <a:r>
              <a:rPr lang="en-US" dirty="0" smtClean="0"/>
              <a:t>6.G.1.2 (Conquests) Muslims &amp; Christians were able to share culture &amp; open up trade routes after the Crusades were done</a:t>
            </a:r>
            <a:endParaRPr lang="en-US" dirty="0"/>
          </a:p>
        </p:txBody>
      </p:sp>
      <p:sp>
        <p:nvSpPr>
          <p:cNvPr id="4" name="Content Placeholder 3"/>
          <p:cNvSpPr>
            <a:spLocks noGrp="1"/>
          </p:cNvSpPr>
          <p:nvPr>
            <p:ph sz="half" idx="2"/>
          </p:nvPr>
        </p:nvSpPr>
        <p:spPr/>
        <p:txBody>
          <a:bodyPr>
            <a:normAutofit fontScale="77500" lnSpcReduction="20000"/>
          </a:bodyPr>
          <a:lstStyle/>
          <a:p>
            <a:r>
              <a:rPr lang="en-US" dirty="0" smtClean="0"/>
              <a:t>6.H.2.1 (Invasions, conquests &amp; migrations) Muslims &amp; Christians were both affected by the Crusades because they both UNITED their regions to fight</a:t>
            </a:r>
          </a:p>
          <a:p>
            <a:endParaRPr lang="en-US" dirty="0" smtClean="0"/>
          </a:p>
          <a:p>
            <a:r>
              <a:rPr lang="en-US" dirty="0" smtClean="0"/>
              <a:t>6.H.2.4 (Key Historical Figures) Many Key Historical Figures on both sides (Muslims &amp; Christians) </a:t>
            </a:r>
          </a:p>
          <a:p>
            <a:pPr marL="914400" lvl="1" indent="-457200">
              <a:buFont typeface="+mj-ea"/>
              <a:buAutoNum type="circleNumDbPlain"/>
            </a:pPr>
            <a:r>
              <a:rPr lang="en-US" dirty="0" smtClean="0"/>
              <a:t>Saladin</a:t>
            </a:r>
          </a:p>
          <a:p>
            <a:pPr marL="914400" lvl="1" indent="-457200">
              <a:buFont typeface="+mj-ea"/>
              <a:buAutoNum type="circleNumDbPlain"/>
            </a:pPr>
            <a:r>
              <a:rPr lang="en-US" dirty="0" smtClean="0"/>
              <a:t>Richard the </a:t>
            </a:r>
            <a:r>
              <a:rPr lang="en-US" dirty="0" err="1" smtClean="0"/>
              <a:t>Lionheart</a:t>
            </a:r>
            <a:endParaRPr lang="en-US" dirty="0"/>
          </a:p>
        </p:txBody>
      </p:sp>
    </p:spTree>
  </p:cSld>
  <p:clrMapOvr>
    <a:masterClrMapping/>
  </p:clrMapOvr>
  <p:transition spd="slow">
    <p:random/>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What were the LONG TERM affects of the Crusades?</a:t>
            </a:r>
          </a:p>
          <a:p>
            <a:endParaRPr lang="en-US" dirty="0" smtClean="0"/>
          </a:p>
          <a:p>
            <a:r>
              <a:rPr lang="en-US" dirty="0" smtClean="0"/>
              <a:t>How did religion transform societies in Europe &amp; the Middle East?</a:t>
            </a:r>
          </a:p>
          <a:p>
            <a:endParaRPr lang="en-US" dirty="0" smtClean="0"/>
          </a:p>
          <a:p>
            <a:r>
              <a:rPr lang="en-US" dirty="0" smtClean="0"/>
              <a:t>What factor influenced movement by Christians to the Holy Land?</a:t>
            </a:r>
          </a:p>
          <a:p>
            <a:endParaRPr lang="en-US" dirty="0" smtClean="0"/>
          </a:p>
          <a:p>
            <a:r>
              <a:rPr lang="en-US" dirty="0" smtClean="0"/>
              <a:t>How did Invasions, conquests &amp; migrations affect both the regions of the Middle East &amp; Europe?</a:t>
            </a:r>
            <a:endParaRPr lang="en-US" dirty="0"/>
          </a:p>
        </p:txBody>
      </p:sp>
    </p:spTree>
  </p:cSld>
  <p:clrMapOvr>
    <a:masterClrMapping/>
  </p:clrMapOvr>
  <p:transition spd="slow">
    <p:random/>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Crusades</a:t>
            </a:r>
            <a:endParaRPr lang="en-US" dirty="0"/>
          </a:p>
        </p:txBody>
      </p:sp>
      <p:sp>
        <p:nvSpPr>
          <p:cNvPr id="5" name="Content Placeholder 4"/>
          <p:cNvSpPr>
            <a:spLocks noGrp="1"/>
          </p:cNvSpPr>
          <p:nvPr>
            <p:ph sz="half" idx="1"/>
          </p:nvPr>
        </p:nvSpPr>
        <p:spPr/>
        <p:txBody>
          <a:bodyPr/>
          <a:lstStyle/>
          <a:p>
            <a:r>
              <a:rPr lang="en-US" dirty="0" smtClean="0"/>
              <a:t>Series of military expeditions that went from Europe to the Eastern Coast of the Mediterranean Sea</a:t>
            </a:r>
          </a:p>
          <a:p>
            <a:endParaRPr lang="en-US" dirty="0" smtClean="0"/>
          </a:p>
          <a:p>
            <a:r>
              <a:rPr lang="en-US" dirty="0" smtClean="0"/>
              <a:t>The Crusades put Christians against Muslims in a Holy War</a:t>
            </a:r>
            <a:endParaRPr lang="en-US" dirty="0"/>
          </a:p>
        </p:txBody>
      </p:sp>
      <p:pic>
        <p:nvPicPr>
          <p:cNvPr id="7" name="Content Placeholder 6" descr="a.jpg"/>
          <p:cNvPicPr>
            <a:picLocks noGrp="1" noChangeAspect="1"/>
          </p:cNvPicPr>
          <p:nvPr>
            <p:ph sz="half" idx="2"/>
          </p:nvPr>
        </p:nvPicPr>
        <p:blipFill>
          <a:blip r:embed="rId2"/>
          <a:srcRect t="-16707" b="-16707"/>
          <a:stretch>
            <a:fillRect/>
          </a:stretch>
        </p:blipFill>
        <p:spPr/>
      </p:pic>
    </p:spTree>
  </p:cSld>
  <p:clrMapOvr>
    <a:masterClrMapping/>
  </p:clrMapOvr>
  <p:transition spd="slow">
    <p:random/>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Europe</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During this time Europe was going through the Dark Ages</a:t>
            </a:r>
          </a:p>
          <a:p>
            <a:endParaRPr lang="en-US" dirty="0" smtClean="0"/>
          </a:p>
          <a:p>
            <a:r>
              <a:rPr lang="en-US" dirty="0" smtClean="0"/>
              <a:t>Dark Ages were a terrible time for Europe</a:t>
            </a:r>
          </a:p>
          <a:p>
            <a:pPr>
              <a:buNone/>
            </a:pPr>
            <a:endParaRPr lang="en-US" dirty="0" smtClean="0"/>
          </a:p>
          <a:p>
            <a:r>
              <a:rPr lang="en-US" dirty="0" smtClean="0"/>
              <a:t>There was unrest &amp; constant fighting between the towns </a:t>
            </a:r>
            <a:r>
              <a:rPr lang="en-US" smtClean="0"/>
              <a:t>of Europe</a:t>
            </a:r>
          </a:p>
          <a:p>
            <a:endParaRPr lang="en-US" dirty="0" smtClean="0"/>
          </a:p>
          <a:p>
            <a:r>
              <a:rPr lang="en-US" dirty="0" smtClean="0"/>
              <a:t>Pope Urban used this to his advantage</a:t>
            </a:r>
            <a:endParaRPr lang="en-US" dirty="0"/>
          </a:p>
        </p:txBody>
      </p:sp>
      <p:pic>
        <p:nvPicPr>
          <p:cNvPr id="5" name="Content Placeholder 4" descr="a.jpg"/>
          <p:cNvPicPr>
            <a:picLocks noGrp="1" noChangeAspect="1"/>
          </p:cNvPicPr>
          <p:nvPr>
            <p:ph sz="half" idx="2"/>
          </p:nvPr>
        </p:nvPicPr>
        <p:blipFill>
          <a:blip r:embed="rId2"/>
          <a:srcRect t="-23759" b="-23759"/>
          <a:stretch>
            <a:fillRect/>
          </a:stretch>
        </p:blipFill>
        <p:spPr/>
      </p:pic>
    </p:spTree>
  </p:cSld>
  <p:clrMapOvr>
    <a:masterClrMapping/>
  </p:clrMapOvr>
  <p:transition spd="slow">
    <p:random/>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Christians vs. Muslims</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Remember that the Christians Holy City of Jerusalem was over taken by the Muslims </a:t>
            </a:r>
          </a:p>
          <a:p>
            <a:endParaRPr lang="en-US" dirty="0" smtClean="0"/>
          </a:p>
          <a:p>
            <a:r>
              <a:rPr lang="en-US" dirty="0" smtClean="0"/>
              <a:t>The Muslims now held the holy city &amp; the Pope wanted it back</a:t>
            </a:r>
          </a:p>
          <a:p>
            <a:endParaRPr lang="en-US" dirty="0" smtClean="0"/>
          </a:p>
          <a:p>
            <a:r>
              <a:rPr lang="en-US" dirty="0" smtClean="0"/>
              <a:t>It didn’t start as a Holy War though</a:t>
            </a:r>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hlinkClick r:id="rId2"/>
              </a:rPr>
              <a:t>http://www.history.com/shows/mankind-the-story-of-all-of-us/videos/mankind-the-story-of-all-of-us-the-first-crusade?m=5189719baf036&amp;s=All&amp;f=1&amp;free=false</a:t>
            </a:r>
            <a:r>
              <a:rPr lang="en-US" dirty="0" smtClean="0"/>
              <a:t> </a:t>
            </a:r>
          </a:p>
          <a:p>
            <a:endParaRPr lang="en-US" dirty="0" smtClean="0"/>
          </a:p>
          <a:p>
            <a:endParaRPr lang="en-US" dirty="0"/>
          </a:p>
        </p:txBody>
      </p:sp>
    </p:spTree>
  </p:cSld>
  <p:clrMapOvr>
    <a:masterClrMapping/>
  </p:clrMapOvr>
  <p:transition spd="slow">
    <p:random/>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Byzantines</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Byzantines were friends of the Christians because of their relationship with Rome</a:t>
            </a:r>
          </a:p>
          <a:p>
            <a:endParaRPr lang="en-US" dirty="0" smtClean="0"/>
          </a:p>
          <a:p>
            <a:r>
              <a:rPr lang="en-US" dirty="0" smtClean="0"/>
              <a:t>If you remember Constantinople was the Eastern half of the Roman Empire before it fell</a:t>
            </a:r>
          </a:p>
          <a:p>
            <a:endParaRPr lang="en-US" dirty="0" smtClean="0"/>
          </a:p>
          <a:p>
            <a:r>
              <a:rPr lang="en-US" dirty="0" smtClean="0"/>
              <a:t>Constantinople was Christian because the Emperor Constantine converted to Christianity</a:t>
            </a:r>
          </a:p>
          <a:p>
            <a:pPr>
              <a:buNone/>
            </a:pPr>
            <a:endParaRPr lang="en-US" dirty="0"/>
          </a:p>
        </p:txBody>
      </p:sp>
      <p:pic>
        <p:nvPicPr>
          <p:cNvPr id="5" name="Content Placeholder 4" descr="a.jpg"/>
          <p:cNvPicPr>
            <a:picLocks noGrp="1" noChangeAspect="1"/>
          </p:cNvPicPr>
          <p:nvPr>
            <p:ph sz="half" idx="2"/>
          </p:nvPr>
        </p:nvPicPr>
        <p:blipFill>
          <a:blip r:embed="rId2"/>
          <a:srcRect t="-70857" b="-70857"/>
          <a:stretch>
            <a:fillRect/>
          </a:stretch>
        </p:blipFill>
        <p:spPr>
          <a:xfrm>
            <a:off x="4648200" y="530358"/>
            <a:ext cx="4038600" cy="6099100"/>
          </a:xfrm>
        </p:spPr>
      </p:pic>
    </p:spTree>
  </p:cSld>
  <p:clrMapOvr>
    <a:masterClrMapping/>
  </p:clrMapOvr>
  <p:transition spd="slow">
    <p:random/>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Byzantines</a:t>
            </a:r>
            <a:endParaRPr lang="en-US" dirty="0"/>
          </a:p>
        </p:txBody>
      </p:sp>
      <p:sp>
        <p:nvSpPr>
          <p:cNvPr id="3" name="Content Placeholder 2"/>
          <p:cNvSpPr>
            <a:spLocks noGrp="1"/>
          </p:cNvSpPr>
          <p:nvPr>
            <p:ph sz="half" idx="1"/>
          </p:nvPr>
        </p:nvSpPr>
        <p:spPr/>
        <p:txBody>
          <a:bodyPr>
            <a:normAutofit lnSpcReduction="10000"/>
          </a:bodyPr>
          <a:lstStyle/>
          <a:p>
            <a:r>
              <a:rPr lang="en-US" dirty="0"/>
              <a:t>A</a:t>
            </a:r>
            <a:r>
              <a:rPr lang="en-US" dirty="0" smtClean="0"/>
              <a:t>fter the fall of the Roman Empire Constantinople eventually became the Byzantine Empire</a:t>
            </a:r>
          </a:p>
          <a:p>
            <a:endParaRPr lang="en-US" dirty="0" smtClean="0"/>
          </a:p>
          <a:p>
            <a:r>
              <a:rPr lang="en-US" dirty="0" smtClean="0"/>
              <a:t>They were defeated by a Muslim army in 1071 A.D. called the Pope for help</a:t>
            </a:r>
          </a:p>
          <a:p>
            <a:endParaRPr lang="en-US" dirty="0"/>
          </a:p>
        </p:txBody>
      </p:sp>
      <p:pic>
        <p:nvPicPr>
          <p:cNvPr id="5" name="Content Placeholder 4" descr="a.jpg"/>
          <p:cNvPicPr>
            <a:picLocks noGrp="1" noChangeAspect="1"/>
          </p:cNvPicPr>
          <p:nvPr>
            <p:ph sz="half" idx="2"/>
          </p:nvPr>
        </p:nvPicPr>
        <p:blipFill>
          <a:blip r:embed="rId2"/>
          <a:srcRect t="-70857" b="-70857"/>
          <a:stretch>
            <a:fillRect/>
          </a:stretch>
        </p:blipFill>
        <p:spPr>
          <a:xfrm>
            <a:off x="4648200" y="879276"/>
            <a:ext cx="4038600" cy="5666442"/>
          </a:xfrm>
        </p:spPr>
      </p:pic>
    </p:spTree>
  </p:cSld>
  <p:clrMapOvr>
    <a:masterClrMapping/>
  </p:clrMapOvr>
  <p:transition spd="slow">
    <p:random/>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178</TotalTime>
  <Words>1864</Words>
  <Application>Microsoft Macintosh PowerPoint</Application>
  <PresentationFormat>On-screen Show (4:3)</PresentationFormat>
  <Paragraphs>224</Paragraphs>
  <Slides>34</Slides>
  <Notes>0</Notes>
  <HiddenSlides>0</HiddenSlides>
  <MMClips>0</MMClips>
  <ScaleCrop>false</ScaleCrop>
  <HeadingPairs>
    <vt:vector size="4" baseType="variant">
      <vt:variant>
        <vt:lpstr>Design Template</vt:lpstr>
      </vt:variant>
      <vt:variant>
        <vt:i4>1</vt:i4>
      </vt:variant>
      <vt:variant>
        <vt:lpstr>Slide Titles</vt:lpstr>
      </vt:variant>
      <vt:variant>
        <vt:i4>34</vt:i4>
      </vt:variant>
    </vt:vector>
  </HeadingPairs>
  <TitlesOfParts>
    <vt:vector size="35" baseType="lpstr">
      <vt:lpstr>Office Theme</vt:lpstr>
      <vt:lpstr>Europe in the Middle Ages</vt:lpstr>
      <vt:lpstr>Essential Standards</vt:lpstr>
      <vt:lpstr>Clarifying Objective</vt:lpstr>
      <vt:lpstr>Essential Questions</vt:lpstr>
      <vt:lpstr>Crusades</vt:lpstr>
      <vt:lpstr>Europe</vt:lpstr>
      <vt:lpstr>Christians vs. Muslims</vt:lpstr>
      <vt:lpstr>Byzantines</vt:lpstr>
      <vt:lpstr>Byzantines</vt:lpstr>
      <vt:lpstr>Pope Urban Wanted to Unite Europe</vt:lpstr>
      <vt:lpstr>How was he going to get enough soldiers</vt:lpstr>
      <vt:lpstr>Offering a Ticket to Heaven</vt:lpstr>
      <vt:lpstr>Knights Templar</vt:lpstr>
      <vt:lpstr>Though Shall not Kill</vt:lpstr>
      <vt:lpstr>Europe was UNITED by a Common Enemy</vt:lpstr>
      <vt:lpstr>Essential Questions</vt:lpstr>
      <vt:lpstr>What the Pope didn’t Realize</vt:lpstr>
      <vt:lpstr>1st Crusade</vt:lpstr>
      <vt:lpstr>Holy Lance</vt:lpstr>
      <vt:lpstr>Christians Take back Jerusalem </vt:lpstr>
      <vt:lpstr>Saladin &amp; the Muslims Regroup</vt:lpstr>
      <vt:lpstr>Essential Questions</vt:lpstr>
      <vt:lpstr>Saladin takes back Jerusalem</vt:lpstr>
      <vt:lpstr>European Response</vt:lpstr>
      <vt:lpstr>We 3 Kings</vt:lpstr>
      <vt:lpstr>Richard the Lion Heart</vt:lpstr>
      <vt:lpstr>Richard the Lion Heart</vt:lpstr>
      <vt:lpstr>The Truce (Agreement)</vt:lpstr>
      <vt:lpstr>Over the Years</vt:lpstr>
      <vt:lpstr>Effects of the Crusades</vt:lpstr>
      <vt:lpstr>Essential Questions</vt:lpstr>
      <vt:lpstr>EOG Questions</vt:lpstr>
      <vt:lpstr>EOG Questions</vt:lpstr>
      <vt:lpstr>Important Points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 in the Middle Ages</dc:title>
  <dc:creator>Andrew Garbisch</dc:creator>
  <cp:lastModifiedBy>Andrew Garbisch</cp:lastModifiedBy>
  <cp:revision>21</cp:revision>
  <dcterms:created xsi:type="dcterms:W3CDTF">2014-02-08T19:23:19Z</dcterms:created>
  <dcterms:modified xsi:type="dcterms:W3CDTF">2014-02-08T19:36:45Z</dcterms:modified>
</cp:coreProperties>
</file>