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Default Extension="jpeg" ContentType="image/jpeg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s/slide34.xml" ContentType="application/vnd.openxmlformats-officedocument.presentationml.slide+xml"/>
  <Override PartName="/docProps/app.xml" ContentType="application/vnd.openxmlformats-officedocument.extended-properties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Override PartName="/ppt/slides/slide30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35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s/slide36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0" r:id="rId7"/>
    <p:sldId id="271" r:id="rId8"/>
    <p:sldId id="272" r:id="rId9"/>
    <p:sldId id="273" r:id="rId10"/>
    <p:sldId id="261" r:id="rId11"/>
    <p:sldId id="289" r:id="rId12"/>
    <p:sldId id="265" r:id="rId13"/>
    <p:sldId id="262" r:id="rId14"/>
    <p:sldId id="263" r:id="rId15"/>
    <p:sldId id="264" r:id="rId16"/>
    <p:sldId id="266" r:id="rId17"/>
    <p:sldId id="268" r:id="rId18"/>
    <p:sldId id="267" r:id="rId19"/>
    <p:sldId id="269" r:id="rId20"/>
    <p:sldId id="274" r:id="rId21"/>
    <p:sldId id="290" r:id="rId22"/>
    <p:sldId id="275" r:id="rId23"/>
    <p:sldId id="291" r:id="rId24"/>
    <p:sldId id="292" r:id="rId25"/>
    <p:sldId id="277" r:id="rId26"/>
    <p:sldId id="278" r:id="rId27"/>
    <p:sldId id="279" r:id="rId28"/>
    <p:sldId id="280" r:id="rId29"/>
    <p:sldId id="282" r:id="rId30"/>
    <p:sldId id="281" r:id="rId31"/>
    <p:sldId id="283" r:id="rId32"/>
    <p:sldId id="285" r:id="rId33"/>
    <p:sldId id="288" r:id="rId34"/>
    <p:sldId id="284" r:id="rId35"/>
    <p:sldId id="286" r:id="rId36"/>
    <p:sldId id="287" r:id="rId3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91" d="100"/>
          <a:sy n="91" d="100"/>
        </p:scale>
        <p:origin x="-84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printerSettings" Target="printerSettings/printerSettings1.bin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86DC2-ECBA-1B40-9BA1-0CBC8302C95E}" type="datetimeFigureOut">
              <a:rPr lang="en-US" smtClean="0"/>
              <a:pPr/>
              <a:t>8/25/13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6B44D-5DB4-A042-8A5F-A320324C2E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86DC2-ECBA-1B40-9BA1-0CBC8302C95E}" type="datetimeFigureOut">
              <a:rPr lang="en-US" smtClean="0"/>
              <a:pPr/>
              <a:t>8/25/13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6B44D-5DB4-A042-8A5F-A320324C2E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86DC2-ECBA-1B40-9BA1-0CBC8302C95E}" type="datetimeFigureOut">
              <a:rPr lang="en-US" smtClean="0"/>
              <a:pPr/>
              <a:t>8/25/13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6B44D-5DB4-A042-8A5F-A320324C2E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86DC2-ECBA-1B40-9BA1-0CBC8302C95E}" type="datetimeFigureOut">
              <a:rPr lang="en-US" smtClean="0"/>
              <a:pPr/>
              <a:t>8/25/13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6B44D-5DB4-A042-8A5F-A320324C2E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86DC2-ECBA-1B40-9BA1-0CBC8302C95E}" type="datetimeFigureOut">
              <a:rPr lang="en-US" smtClean="0"/>
              <a:pPr/>
              <a:t>8/25/13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6B44D-5DB4-A042-8A5F-A320324C2E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86DC2-ECBA-1B40-9BA1-0CBC8302C95E}" type="datetimeFigureOut">
              <a:rPr lang="en-US" smtClean="0"/>
              <a:pPr/>
              <a:t>8/25/13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6B44D-5DB4-A042-8A5F-A320324C2E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86DC2-ECBA-1B40-9BA1-0CBC8302C95E}" type="datetimeFigureOut">
              <a:rPr lang="en-US" smtClean="0"/>
              <a:pPr/>
              <a:t>8/25/13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6B44D-5DB4-A042-8A5F-A320324C2E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86DC2-ECBA-1B40-9BA1-0CBC8302C95E}" type="datetimeFigureOut">
              <a:rPr lang="en-US" smtClean="0"/>
              <a:pPr/>
              <a:t>8/25/13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6B44D-5DB4-A042-8A5F-A320324C2E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86DC2-ECBA-1B40-9BA1-0CBC8302C95E}" type="datetimeFigureOut">
              <a:rPr lang="en-US" smtClean="0"/>
              <a:pPr/>
              <a:t>8/25/13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6B44D-5DB4-A042-8A5F-A320324C2E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86DC2-ECBA-1B40-9BA1-0CBC8302C95E}" type="datetimeFigureOut">
              <a:rPr lang="en-US" smtClean="0"/>
              <a:pPr/>
              <a:t>8/25/13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6B44D-5DB4-A042-8A5F-A320324C2E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86DC2-ECBA-1B40-9BA1-0CBC8302C95E}" type="datetimeFigureOut">
              <a:rPr lang="en-US" smtClean="0"/>
              <a:pPr/>
              <a:t>8/25/13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6B44D-5DB4-A042-8A5F-A320324C2E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0">
              <a:schemeClr val="accent6">
                <a:lumMod val="40000"/>
                <a:lumOff val="60000"/>
              </a:schemeClr>
            </a:gs>
            <a:gs pos="100000">
              <a:srgbClr val="FFFFFF"/>
            </a:gs>
            <a:gs pos="50000">
              <a:schemeClr val="accent2">
                <a:lumMod val="40000"/>
                <a:lumOff val="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086DC2-ECBA-1B40-9BA1-0CBC8302C95E}" type="datetimeFigureOut">
              <a:rPr lang="en-US" smtClean="0"/>
              <a:pPr/>
              <a:t>8/25/13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B6B44D-5DB4-A042-8A5F-A320324C2E8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://www.history.com/topics/aztecs/videos%23the-aztecs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video" Target="file://localhost/Users/andrewgarbisch/Desktop/Social%20Studies%20Videos/Cortez%20&amp;%20Aztecs/The%20Aztec%20People.mov" TargetMode="Externa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://www.history.com/topics/aztecs/videos%23aztec-sacrifice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://www.history.com/topics/aztecs/videos%23prophecy-of-quexalcote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jpeg"/><Relationship Id="rId3" Type="http://schemas.openxmlformats.org/officeDocument/2006/relationships/hyperlink" Target="http://www.history.com/videos/aztec-ingenuity%23aztec-ingenuity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video" Target="file://localhost/Users/andrewgarbisch/Desktop/Social%20Studies%20Videos/Cortez%20&amp;%20Aztecs/Chinampas.mov" TargetMode="Externa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1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3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4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5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video" Target="file://localhost/Users/andrewgarbisch/Desktop/Social%20Studies%20Videos/Cortez%20&amp;%20Aztecs/Small%20Pox.mov" TargetMode="Externa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26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7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Hernan</a:t>
            </a:r>
            <a:r>
              <a:rPr lang="en-US" dirty="0" smtClean="0">
                <a:solidFill>
                  <a:schemeClr val="bg1"/>
                </a:solidFill>
              </a:rPr>
              <a:t> Cortez &amp; The Aztecs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Taking Tenochtitlan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1519-1521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Aztec People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The Aztecs started out a small group of nomadic people</a:t>
            </a:r>
          </a:p>
          <a:p>
            <a:endParaRPr lang="en-US" dirty="0" smtClean="0"/>
          </a:p>
          <a:p>
            <a:r>
              <a:rPr lang="en-US" dirty="0" smtClean="0"/>
              <a:t>They grew into the most powerful group of people in Mexico</a:t>
            </a:r>
          </a:p>
          <a:p>
            <a:endParaRPr lang="en-US" dirty="0" smtClean="0"/>
          </a:p>
          <a:p>
            <a:r>
              <a:rPr lang="en-US" dirty="0" smtClean="0"/>
              <a:t>Their capital city Tenochtitlan had about 250,000 people in it</a:t>
            </a:r>
          </a:p>
          <a:p>
            <a:endParaRPr lang="en-US" dirty="0" smtClean="0"/>
          </a:p>
          <a:p>
            <a:r>
              <a:rPr lang="en-US" dirty="0" smtClean="0"/>
              <a:t>They had crops that Europeans had never seen such as corn, chocolate, &amp; vanilla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>
                <a:hlinkClick r:id="rId2"/>
              </a:rPr>
              <a:t>http://www.history.com/topics/aztecs/videos#the-aztecs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Aztec People</a:t>
            </a:r>
            <a:endParaRPr lang="en-US" dirty="0"/>
          </a:p>
        </p:txBody>
      </p:sp>
      <p:pic>
        <p:nvPicPr>
          <p:cNvPr id="5" name="The Aztec People.mov">
            <a:hlinkClick r:id="" action="ppaction://media"/>
          </p:cNvPr>
          <p:cNvPicPr/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78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Aztec Sacrifice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Aztec culture involved human sacrifice </a:t>
            </a:r>
          </a:p>
          <a:p>
            <a:endParaRPr lang="en-US" dirty="0" smtClean="0"/>
          </a:p>
          <a:p>
            <a:r>
              <a:rPr lang="en-US" dirty="0" smtClean="0"/>
              <a:t>They scarified humans to many of their gods but mostly to Quetzalcoatl </a:t>
            </a:r>
          </a:p>
          <a:p>
            <a:endParaRPr lang="en-US" dirty="0" smtClean="0"/>
          </a:p>
          <a:p>
            <a:r>
              <a:rPr lang="en-US" dirty="0" smtClean="0"/>
              <a:t>Quetzalcoatl the sky god (omnipotent god). He was a light skinned god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>
                <a:hlinkClick r:id="rId2"/>
              </a:rPr>
              <a:t>http://www.history.com/topics/aztecs/videos#aztec-sacrifice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Mayan Calendar Prediction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story of the Aztec destruction begins long before Cortez set foot in Mexico</a:t>
            </a:r>
          </a:p>
          <a:p>
            <a:endParaRPr lang="en-US" dirty="0" smtClean="0"/>
          </a:p>
          <a:p>
            <a:r>
              <a:rPr lang="en-US" dirty="0" smtClean="0"/>
              <a:t>The Mayan people of Central America predicted that a large meteorite would fall from the eastern skies in the year 1519</a:t>
            </a:r>
            <a:endParaRPr lang="en-US" dirty="0"/>
          </a:p>
        </p:txBody>
      </p:sp>
      <p:pic>
        <p:nvPicPr>
          <p:cNvPr id="5" name="Content Placeholder 4" descr="a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34204" b="-34204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Mayan Prediction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5.C.1.4- In that year (1519) the White god of the cross and the plume of the serpent was predicted to arrive in the East</a:t>
            </a:r>
          </a:p>
          <a:p>
            <a:endParaRPr lang="en-US" dirty="0" smtClean="0"/>
          </a:p>
          <a:p>
            <a:r>
              <a:rPr lang="en-US" dirty="0" smtClean="0"/>
              <a:t>Native civilizations and their gods would be destroyed</a:t>
            </a:r>
            <a:endParaRPr lang="en-US" dirty="0"/>
          </a:p>
        </p:txBody>
      </p:sp>
      <p:pic>
        <p:nvPicPr>
          <p:cNvPr id="5" name="Content Placeholder 4" descr="a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59374" b="-59374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Montezuma is Frightened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When Aztec King Montezuma is told that Cortez and his men were there he is terrified</a:t>
            </a:r>
          </a:p>
          <a:p>
            <a:endParaRPr lang="en-US" dirty="0" smtClean="0"/>
          </a:p>
          <a:p>
            <a:r>
              <a:rPr lang="en-US" dirty="0" smtClean="0"/>
              <a:t>5.C.1.4- Montezuma believes the Aztec prophecy that Quetzalcoatl will angrily come to destroy</a:t>
            </a:r>
            <a:endParaRPr lang="en-US" dirty="0"/>
          </a:p>
        </p:txBody>
      </p:sp>
      <p:pic>
        <p:nvPicPr>
          <p:cNvPr id="5" name="Content Placeholder 4" descr="a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34510" b="-34510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Aztec Legend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5.C.1.4- Legend had said that Quetzalcoatl had forbidden human sacrifice </a:t>
            </a:r>
          </a:p>
          <a:p>
            <a:endParaRPr lang="en-US" dirty="0" smtClean="0"/>
          </a:p>
          <a:p>
            <a:r>
              <a:rPr lang="en-US" dirty="0" smtClean="0"/>
              <a:t>5.C.1.4- He would come to destroy the Aztec people if they made human sacrifices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http://www.history.com/topics/aztecs/videos#prophecy-of-quexalcote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Montezuma Stands on a Hillside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5.C.1.4- As legend has it Montezuma stands on a hillside overlooking the great Aztec Capital city of Tenochtitlan in 1519</a:t>
            </a:r>
          </a:p>
          <a:p>
            <a:endParaRPr lang="en-US" dirty="0" smtClean="0"/>
          </a:p>
          <a:p>
            <a:r>
              <a:rPr lang="en-US" dirty="0" smtClean="0"/>
              <a:t>5.C.1.4- He sees the meteorite streaking across the sky </a:t>
            </a:r>
          </a:p>
          <a:p>
            <a:endParaRPr lang="en-US" dirty="0" smtClean="0"/>
          </a:p>
          <a:p>
            <a:r>
              <a:rPr lang="en-US" dirty="0" smtClean="0"/>
              <a:t>5.C.1.4- The meteorite looks like a long snake winding and bending its way across the sky</a:t>
            </a:r>
          </a:p>
          <a:p>
            <a:endParaRPr lang="en-US" dirty="0" smtClean="0"/>
          </a:p>
          <a:p>
            <a:r>
              <a:rPr lang="en-US" dirty="0" smtClean="0"/>
              <a:t>5.C.1.4- Montezuma immediately realizes that this is the Plume of the Serpent Quetzalcoatl and the white god of the cross would be there soon </a:t>
            </a:r>
            <a:endParaRPr lang="en-US" dirty="0"/>
          </a:p>
        </p:txBody>
      </p:sp>
      <p:pic>
        <p:nvPicPr>
          <p:cNvPr id="5" name="Content Placeholder 4" descr="a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-24360" r="-24360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Quetzalcoatl in Disguise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5.C.1.4- Montezuma now believes that Cortez must be the white god of the cross that is sent by Quetzalcoatl in his image</a:t>
            </a:r>
          </a:p>
          <a:p>
            <a:endParaRPr lang="en-US" dirty="0" smtClean="0"/>
          </a:p>
          <a:p>
            <a:r>
              <a:rPr lang="en-US" dirty="0" smtClean="0"/>
              <a:t>5.H.1.1- Because Montezuma is at Tenochtitlan he sends men to meet Cortez giving him rare Aztec gifts</a:t>
            </a:r>
          </a:p>
          <a:p>
            <a:endParaRPr lang="en-US" dirty="0" smtClean="0"/>
          </a:p>
          <a:p>
            <a:r>
              <a:rPr lang="en-US" dirty="0" smtClean="0"/>
              <a:t>No gift more important than gold</a:t>
            </a:r>
          </a:p>
          <a:p>
            <a:endParaRPr lang="en-US" dirty="0" smtClean="0"/>
          </a:p>
          <a:p>
            <a:r>
              <a:rPr lang="en-US" dirty="0" smtClean="0"/>
              <a:t>Cortez thought immediately this must have come from the city of gold called </a:t>
            </a:r>
            <a:r>
              <a:rPr lang="en-US" dirty="0" err="1" smtClean="0"/>
              <a:t>Piatiti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Content Placeholder 4" descr="a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24808" b="-24808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Cortez sets out for </a:t>
            </a:r>
            <a:r>
              <a:rPr lang="en-US" dirty="0" err="1" smtClean="0"/>
              <a:t>Piatiti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Cortez is told of the great capital city of Tenochtitlan which he immediately believes is </a:t>
            </a:r>
            <a:r>
              <a:rPr lang="en-US" dirty="0" err="1" smtClean="0"/>
              <a:t>Piatiti</a:t>
            </a:r>
            <a:r>
              <a:rPr lang="en-US" dirty="0" smtClean="0"/>
              <a:t> (FYI: Tenochtitlan was not </a:t>
            </a:r>
            <a:r>
              <a:rPr lang="en-US" dirty="0" err="1" smtClean="0"/>
              <a:t>Piatiti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smtClean="0"/>
              <a:t>Cortez and the </a:t>
            </a:r>
            <a:r>
              <a:rPr lang="en-US" dirty="0" err="1" smtClean="0"/>
              <a:t>Talaxcalan</a:t>
            </a:r>
            <a:r>
              <a:rPr lang="en-US" dirty="0" smtClean="0"/>
              <a:t> set out for Tenochtitlan </a:t>
            </a:r>
            <a:endParaRPr lang="en-US" dirty="0"/>
          </a:p>
        </p:txBody>
      </p:sp>
      <p:pic>
        <p:nvPicPr>
          <p:cNvPr id="5" name="Content Placeholder 4" descr="a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37964" b="-37964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Core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5.G.1.1 Explain the impact of the physical environment on early settlements in the New World.</a:t>
            </a:r>
          </a:p>
          <a:p>
            <a:endParaRPr lang="en-US" dirty="0" smtClean="0"/>
          </a:p>
          <a:p>
            <a:r>
              <a:rPr lang="en-US" dirty="0" smtClean="0"/>
              <a:t>5.H.1.1- Evaluate the relationships between European explorers (French, Spanish and English) and American Indian groups, based on accuracy of historical information (</a:t>
            </a:r>
            <a:r>
              <a:rPr lang="en-US" dirty="0" smtClean="0">
                <a:solidFill>
                  <a:srgbClr val="FF0000"/>
                </a:solidFill>
              </a:rPr>
              <a:t>beliefs, fears</a:t>
            </a:r>
            <a:r>
              <a:rPr lang="en-US" dirty="0" smtClean="0"/>
              <a:t> and leadership).</a:t>
            </a:r>
          </a:p>
          <a:p>
            <a:endParaRPr lang="en-US" dirty="0" smtClean="0"/>
          </a:p>
          <a:p>
            <a:r>
              <a:rPr lang="en-US" dirty="0" smtClean="0"/>
              <a:t>5.C.1.4 Understand how cultural narratives (</a:t>
            </a:r>
            <a:r>
              <a:rPr lang="en-US" dirty="0" smtClean="0">
                <a:solidFill>
                  <a:srgbClr val="FF0000"/>
                </a:solidFill>
              </a:rPr>
              <a:t>legends</a:t>
            </a:r>
            <a:r>
              <a:rPr lang="en-US" dirty="0" smtClean="0"/>
              <a:t>, songs, ballads, games, </a:t>
            </a:r>
            <a:r>
              <a:rPr lang="en-US" dirty="0" smtClean="0">
                <a:solidFill>
                  <a:srgbClr val="FF0000"/>
                </a:solidFill>
              </a:rPr>
              <a:t>folk tales </a:t>
            </a:r>
            <a:r>
              <a:rPr lang="en-US" dirty="0" smtClean="0"/>
              <a:t>and art forms) reflect the lifestyles, beliefs and struggles of diverse ethnic groups.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Tenochtitlan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5.G.1.1Tenochtitlan was built in the middle of lake </a:t>
            </a:r>
            <a:r>
              <a:rPr lang="en-US" dirty="0" err="1" smtClean="0">
                <a:solidFill>
                  <a:srgbClr val="0000FF"/>
                </a:solidFill>
              </a:rPr>
              <a:t>Texcoco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</a:p>
          <a:p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 smtClean="0">
                <a:solidFill>
                  <a:srgbClr val="0000FF"/>
                </a:solidFill>
              </a:rPr>
              <a:t>5.G.1.1Tenochtitlan was built on the principle of </a:t>
            </a:r>
            <a:r>
              <a:rPr lang="en-US" dirty="0" err="1" smtClean="0">
                <a:solidFill>
                  <a:srgbClr val="0000FF"/>
                </a:solidFill>
              </a:rPr>
              <a:t>Chinampas</a:t>
            </a:r>
            <a:endParaRPr lang="en-US" dirty="0" smtClean="0">
              <a:solidFill>
                <a:srgbClr val="0000FF"/>
              </a:solidFill>
            </a:endParaRPr>
          </a:p>
          <a:p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 smtClean="0">
                <a:solidFill>
                  <a:srgbClr val="0000FF"/>
                </a:solidFill>
              </a:rPr>
              <a:t>5.G.1.1Chinampas’s were constructed by weaving a web of sticks in the water and piling reeds on top of them and then covering them with mud to make everything stick together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>
                <a:hlinkClick r:id="rId3"/>
              </a:rPr>
              <a:t>http://www.history.com/videos/aztec-ingenuity#aztec-ingenuity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Chinampas</a:t>
            </a:r>
            <a:endParaRPr lang="en-US" dirty="0"/>
          </a:p>
        </p:txBody>
      </p:sp>
      <p:pic>
        <p:nvPicPr>
          <p:cNvPr id="6" name="Chinampas.mov">
            <a:hlinkClick r:id="" action="ppaction://media"/>
          </p:cNvPr>
          <p:cNvPicPr/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72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Tenochtitlan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5.G.1.1- The </a:t>
            </a:r>
            <a:r>
              <a:rPr lang="en-US" dirty="0" err="1" smtClean="0"/>
              <a:t>Chinampas</a:t>
            </a:r>
            <a:r>
              <a:rPr lang="en-US" dirty="0" smtClean="0"/>
              <a:t> were built in a grid system across the city which was right on the </a:t>
            </a:r>
            <a:r>
              <a:rPr lang="en-US" dirty="0" smtClean="0"/>
              <a:t>lake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This was their irrigation system. This gave the crops the water they needed to grow (much like the Mayans did)</a:t>
            </a:r>
          </a:p>
          <a:p>
            <a:endParaRPr lang="en-US" dirty="0" smtClean="0"/>
          </a:p>
          <a:p>
            <a:r>
              <a:rPr lang="en-US" dirty="0" smtClean="0"/>
              <a:t>5.G.1.1- This made sure that all the crops planted on the </a:t>
            </a:r>
            <a:r>
              <a:rPr lang="en-US" dirty="0" err="1" smtClean="0"/>
              <a:t>Chinampa</a:t>
            </a:r>
            <a:r>
              <a:rPr lang="en-US" dirty="0" smtClean="0"/>
              <a:t> would never need to be watered because the lake was right underneath them providing the water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5" name="Content Placeholder 4" descr="a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28862" b="-28862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Tenochtitlan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5.G.1.1- As the crop (corn) was harvested there would be canoes with seedlings parked adjacent to the </a:t>
            </a:r>
            <a:r>
              <a:rPr lang="en-US" dirty="0" err="1" smtClean="0"/>
              <a:t>Chinampa</a:t>
            </a:r>
            <a:r>
              <a:rPr lang="en-US" dirty="0" smtClean="0"/>
              <a:t> so the seedlings could be immediately transferred and planted right after the </a:t>
            </a:r>
            <a:r>
              <a:rPr lang="en-US" dirty="0" smtClean="0"/>
              <a:t>harvest</a:t>
            </a:r>
          </a:p>
          <a:p>
            <a:endParaRPr lang="en-US" dirty="0" smtClean="0"/>
          </a:p>
          <a:p>
            <a:r>
              <a:rPr lang="en-US" dirty="0" smtClean="0"/>
              <a:t>5.G.1.1- The </a:t>
            </a:r>
            <a:r>
              <a:rPr lang="en-US" dirty="0" err="1" smtClean="0"/>
              <a:t>Chinampas</a:t>
            </a:r>
            <a:r>
              <a:rPr lang="en-US" dirty="0" smtClean="0"/>
              <a:t> would produce about 7 crops a year where as crops on dry land would produce about 1 or 2 crops a year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Content Placeholder 4" descr="a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37964" b="-37964"/>
          <a:stretch>
            <a:fillRect/>
          </a:stretch>
        </p:blipFill>
        <p:spPr/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Tenochtitlan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5.G.1.1- This insured that no matter how many people lived in Tenochtitlan they would always have more than enough food</a:t>
            </a:r>
          </a:p>
          <a:p>
            <a:endParaRPr lang="en-US" dirty="0" smtClean="0"/>
          </a:p>
          <a:p>
            <a:r>
              <a:rPr lang="en-US" dirty="0" smtClean="0"/>
              <a:t>In those days the biggest threat to cites were fighting, disease (Smallpox), and starvation</a:t>
            </a:r>
          </a:p>
          <a:p>
            <a:endParaRPr lang="en-US" dirty="0" smtClean="0"/>
          </a:p>
          <a:p>
            <a:r>
              <a:rPr lang="en-US" dirty="0" smtClean="0"/>
              <a:t>To this day it remains as one of the most effective ways to create a high food supply for large populations</a:t>
            </a:r>
          </a:p>
          <a:p>
            <a:endParaRPr lang="en-US" dirty="0"/>
          </a:p>
        </p:txBody>
      </p:sp>
      <p:pic>
        <p:nvPicPr>
          <p:cNvPr id="5" name="Content Placeholder 4" descr="a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28699" b="-28699"/>
          <a:stretch>
            <a:fillRect/>
          </a:stretch>
        </p:blipFill>
        <p:spPr/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Cortez Arrives in Tenochtitlan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 November 8</a:t>
            </a:r>
            <a:r>
              <a:rPr lang="en-US" baseline="30000" dirty="0" smtClean="0"/>
              <a:t>th</a:t>
            </a:r>
            <a:r>
              <a:rPr lang="en-US" dirty="0" smtClean="0"/>
              <a:t>, 1519 Cortez arrives at Tenochtitlan</a:t>
            </a:r>
          </a:p>
          <a:p>
            <a:endParaRPr lang="en-US" dirty="0" smtClean="0"/>
          </a:p>
          <a:p>
            <a:r>
              <a:rPr lang="en-US" dirty="0" smtClean="0"/>
              <a:t>The city was so much larger than any of them had envisioned the Conquistadors thought they must be dreaming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5" name="Content Placeholder 4" descr="a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6034" b="-6034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Montezuma Superstition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5.H.1.1- Upon meeting Cortez Montezuma treats Cortez as if he is Quetzalcoatl and houses him in one of the royal palaces of Tenochtitlan</a:t>
            </a:r>
          </a:p>
          <a:p>
            <a:endParaRPr lang="en-US" dirty="0" smtClean="0"/>
          </a:p>
          <a:p>
            <a:r>
              <a:rPr lang="en-US" dirty="0" smtClean="0"/>
              <a:t>Cortez believes he has found the </a:t>
            </a:r>
            <a:r>
              <a:rPr lang="en-US" dirty="0" err="1" smtClean="0"/>
              <a:t>Piatiti</a:t>
            </a:r>
            <a:r>
              <a:rPr lang="en-US" dirty="0" smtClean="0"/>
              <a:t> as gold is everywhere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Content Placeholder 4" descr="a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24808" b="-24808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Montezuma Gives Cortez Gifts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5.H.1.1- Montezuma hoped very much that Cortez and his men would go away so he gave them a small gift of gold &amp; jewels</a:t>
            </a:r>
          </a:p>
          <a:p>
            <a:endParaRPr lang="en-US" dirty="0" smtClean="0"/>
          </a:p>
          <a:p>
            <a:r>
              <a:rPr lang="en-US" dirty="0" smtClean="0"/>
              <a:t>The gift had the opposite affect provoking Cortez’s greed even more</a:t>
            </a:r>
          </a:p>
          <a:p>
            <a:endParaRPr lang="en-US" dirty="0" smtClean="0"/>
          </a:p>
          <a:p>
            <a:r>
              <a:rPr lang="en-US" dirty="0" smtClean="0"/>
              <a:t>After just 9 days Cortez and his men marched into the palace of Montezuma and arrest him and take control of the great city of Tenochtitlan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Content Placeholder 4" descr="a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34510" b="-34510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Diego Velazquez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Meanwhile, King Ferdinand &amp; Queen Isabella had heard that Cortez disobeyed orders and left the island of Espanola </a:t>
            </a:r>
          </a:p>
          <a:p>
            <a:endParaRPr lang="en-US" dirty="0" smtClean="0"/>
          </a:p>
          <a:p>
            <a:r>
              <a:rPr lang="en-US" dirty="0" smtClean="0"/>
              <a:t>They sent Diego Velazquez &amp; 1,400 Spanish soldiers to arrest Cortez for disobeying Spain’s King &amp; Queen</a:t>
            </a:r>
          </a:p>
          <a:p>
            <a:endParaRPr lang="en-US" dirty="0" smtClean="0"/>
          </a:p>
          <a:p>
            <a:r>
              <a:rPr lang="en-US" dirty="0" smtClean="0"/>
              <a:t>Cortez catches wind of this and goes to the coast to battle Diego Velazquez</a:t>
            </a:r>
          </a:p>
          <a:p>
            <a:endParaRPr lang="en-US" dirty="0" smtClean="0"/>
          </a:p>
          <a:p>
            <a:r>
              <a:rPr lang="en-US" dirty="0" smtClean="0"/>
              <a:t>He leaves Pedro de Alvarado in charge of Tenochtitlan </a:t>
            </a:r>
            <a:endParaRPr lang="en-US" dirty="0"/>
          </a:p>
        </p:txBody>
      </p:sp>
      <p:pic>
        <p:nvPicPr>
          <p:cNvPr id="5" name="Content Placeholder 4" descr="a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-1460" r="-1460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Pedro de Alvarado &amp; The Aztec Revolt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Pedro de Alvarado murders hundreds of Aztecs when Cortez is gone</a:t>
            </a:r>
          </a:p>
          <a:p>
            <a:endParaRPr lang="en-US" dirty="0" smtClean="0"/>
          </a:p>
          <a:p>
            <a:r>
              <a:rPr lang="en-US" dirty="0" smtClean="0"/>
              <a:t>The Aztecs revolt and start fighting back</a:t>
            </a:r>
          </a:p>
          <a:p>
            <a:endParaRPr lang="en-US" dirty="0" smtClean="0"/>
          </a:p>
          <a:p>
            <a:r>
              <a:rPr lang="en-US" dirty="0" smtClean="0"/>
              <a:t>Tenochtitlan becomes a battle ground of Aztecs against Spanish &amp; </a:t>
            </a:r>
            <a:r>
              <a:rPr lang="en-US" dirty="0" err="1" smtClean="0"/>
              <a:t>Tlaxcalan</a:t>
            </a:r>
            <a:endParaRPr lang="en-US" dirty="0"/>
          </a:p>
        </p:txBody>
      </p:sp>
      <p:pic>
        <p:nvPicPr>
          <p:cNvPr id="5" name="Content Placeholder 4" descr="a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43068" b="-43068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 Will Know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5.G.1.1- Physical environment includes climate, landforms, soils</a:t>
            </a:r>
            <a:r>
              <a:rPr lang="en-US" dirty="0" smtClean="0">
                <a:solidFill>
                  <a:srgbClr val="FF0000"/>
                </a:solidFill>
              </a:rPr>
              <a:t>, hydrology</a:t>
            </a:r>
            <a:r>
              <a:rPr lang="en-US" dirty="0" smtClean="0"/>
              <a:t>, vegetation, and animal life.</a:t>
            </a:r>
          </a:p>
          <a:p>
            <a:endParaRPr lang="en-US" dirty="0" smtClean="0"/>
          </a:p>
          <a:p>
            <a:r>
              <a:rPr lang="en-US" dirty="0" smtClean="0"/>
              <a:t>5.G.1.1- How the physical environment impacted settlement patterns and daily life in the New World.</a:t>
            </a:r>
          </a:p>
          <a:p>
            <a:endParaRPr lang="en-US" dirty="0" smtClean="0"/>
          </a:p>
          <a:p>
            <a:r>
              <a:rPr lang="en-US" dirty="0" smtClean="0"/>
              <a:t>5.H.1.1- How European explorers and American Indian groups </a:t>
            </a:r>
            <a:r>
              <a:rPr lang="en-US" dirty="0" smtClean="0">
                <a:solidFill>
                  <a:srgbClr val="FF0000"/>
                </a:solidFill>
              </a:rPr>
              <a:t>perceived</a:t>
            </a:r>
            <a:r>
              <a:rPr lang="en-US" dirty="0" smtClean="0"/>
              <a:t> each other.</a:t>
            </a:r>
          </a:p>
          <a:p>
            <a:endParaRPr lang="en-US" dirty="0" smtClean="0"/>
          </a:p>
          <a:p>
            <a:r>
              <a:rPr lang="en-US" dirty="0" smtClean="0"/>
              <a:t>5.C.1.4- The historical background of cultural narratives in order to understand their context.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Cortez the Persuader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Cortez captures Diego Velazquez and convinces him to join him by promising gold</a:t>
            </a:r>
          </a:p>
          <a:p>
            <a:endParaRPr lang="en-US" dirty="0" smtClean="0"/>
          </a:p>
          <a:p>
            <a:r>
              <a:rPr lang="en-US" dirty="0" smtClean="0"/>
              <a:t>Now Cortez’s men number about 7,500 and they again march to Tenochtitlan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Content Placeholder 4" descr="a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-16439" r="-16439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Death of Montezuma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Upon arriving back in Tenochtitlan in June of 1520 Cortez orders Montezuma to make the Aztecs stop fighting or he would be killed</a:t>
            </a:r>
          </a:p>
          <a:p>
            <a:endParaRPr lang="en-US" dirty="0" smtClean="0"/>
          </a:p>
          <a:p>
            <a:r>
              <a:rPr lang="en-US" dirty="0" smtClean="0"/>
              <a:t>Montezuma  gives a speech telling the Aztec people to give up and let the Spanish be their allies</a:t>
            </a:r>
          </a:p>
          <a:p>
            <a:endParaRPr lang="en-US" dirty="0" smtClean="0"/>
          </a:p>
          <a:p>
            <a:r>
              <a:rPr lang="en-US" dirty="0" smtClean="0"/>
              <a:t>The Aztecs revolt against Montezuma considering him a traitor and stone him to death</a:t>
            </a:r>
          </a:p>
          <a:p>
            <a:endParaRPr lang="en-US" dirty="0" smtClean="0"/>
          </a:p>
        </p:txBody>
      </p:sp>
      <p:pic>
        <p:nvPicPr>
          <p:cNvPr id="5" name="Content Placeholder 4" descr="a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-16439" r="-16439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Cortez Takes Advantage of Smallpox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While Cortez was in Mexico a sweeping pandemic of Smallpox was taking place</a:t>
            </a:r>
          </a:p>
          <a:p>
            <a:endParaRPr lang="en-US" dirty="0" smtClean="0"/>
          </a:p>
          <a:p>
            <a:r>
              <a:rPr lang="en-US" dirty="0" smtClean="0"/>
              <a:t>Cortez and his men were immune to the disease because it had been in Europe for centuries </a:t>
            </a:r>
          </a:p>
          <a:p>
            <a:endParaRPr lang="en-US" dirty="0" smtClean="0"/>
          </a:p>
          <a:p>
            <a:r>
              <a:rPr lang="en-US" dirty="0" smtClean="0"/>
              <a:t>The native peoples of Mexico &amp; South America were not immune and were dying by the thousands</a:t>
            </a:r>
          </a:p>
          <a:p>
            <a:endParaRPr lang="en-US" dirty="0" smtClean="0"/>
          </a:p>
          <a:p>
            <a:r>
              <a:rPr lang="en-US" dirty="0" smtClean="0"/>
              <a:t>An estimated 95% of the deaths during the conquest of America were from “Old World Disease”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02379" y="650384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10" name="Content Placeholder 9" descr="a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48993" b="-48993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Smallpox Pandemic</a:t>
            </a:r>
            <a:endParaRPr lang="en-US" dirty="0"/>
          </a:p>
        </p:txBody>
      </p:sp>
      <p:pic>
        <p:nvPicPr>
          <p:cNvPr id="7" name="Small Pox.mov">
            <a:hlinkClick r:id="" action="ppaction://media"/>
          </p:cNvPr>
          <p:cNvPicPr/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808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Cortez the Conqueror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Within a year Cortez has conquered every part of the Aztec Empire except Tenochtitlan</a:t>
            </a:r>
          </a:p>
          <a:p>
            <a:endParaRPr lang="en-US" dirty="0" smtClean="0"/>
          </a:p>
          <a:p>
            <a:r>
              <a:rPr lang="en-US" dirty="0" smtClean="0"/>
              <a:t>Smallpox had finally reached Tenochtitlan and the Aztecs were dying left &amp; right </a:t>
            </a:r>
          </a:p>
          <a:p>
            <a:endParaRPr lang="en-US" dirty="0" smtClean="0"/>
          </a:p>
          <a:p>
            <a:r>
              <a:rPr lang="en-US" dirty="0" smtClean="0"/>
              <a:t>Finally on August 13</a:t>
            </a:r>
            <a:r>
              <a:rPr lang="en-US" baseline="30000" dirty="0" smtClean="0"/>
              <a:t>th</a:t>
            </a:r>
            <a:r>
              <a:rPr lang="en-US" dirty="0" smtClean="0"/>
              <a:t>, 1521 Cortez storms into Tenochtitlan with 20,000 men and takes it easily as the Aztecs were too sick to defend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Content Placeholder 4" descr="a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56224" b="-56224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The End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In the end the Great City of Tenochtitlan lie in ruins</a:t>
            </a:r>
          </a:p>
          <a:p>
            <a:endParaRPr lang="en-US" dirty="0" smtClean="0"/>
          </a:p>
          <a:p>
            <a:r>
              <a:rPr lang="en-US" dirty="0" smtClean="0"/>
              <a:t>The legendary prophecy had come true and the second most powerful civilization was destroyed</a:t>
            </a:r>
          </a:p>
          <a:p>
            <a:endParaRPr lang="en-US" dirty="0" smtClean="0"/>
          </a:p>
          <a:p>
            <a:r>
              <a:rPr lang="en-US" dirty="0" smtClean="0"/>
              <a:t>Much of the gold stolen out of Tenochtitlan by the Cortez’s Conquistadors fell into Lake </a:t>
            </a:r>
            <a:r>
              <a:rPr lang="en-US" dirty="0" err="1" smtClean="0"/>
              <a:t>Texacoco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Cortez never found the fabled city made of gold (El Dorado) </a:t>
            </a:r>
            <a:endParaRPr lang="en-US" dirty="0"/>
          </a:p>
        </p:txBody>
      </p:sp>
      <p:pic>
        <p:nvPicPr>
          <p:cNvPr id="5" name="Content Placeholder 4" descr="a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24808" b="-24808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 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The physical environment (the fact that they were on a lake) influenced the Aztecs choice on where to settle because they were able to build </a:t>
            </a:r>
            <a:r>
              <a:rPr lang="en-US" dirty="0" err="1" smtClean="0"/>
              <a:t>Chinampas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Chinampas</a:t>
            </a:r>
            <a:r>
              <a:rPr lang="en-US" dirty="0" smtClean="0"/>
              <a:t> provided a way to feed thousands of people without ever running out of food</a:t>
            </a:r>
          </a:p>
          <a:p>
            <a:endParaRPr lang="en-US" dirty="0" smtClean="0"/>
          </a:p>
          <a:p>
            <a:r>
              <a:rPr lang="en-US" dirty="0" smtClean="0"/>
              <a:t>Cortez’s Conquistadors befriended </a:t>
            </a:r>
            <a:r>
              <a:rPr lang="en-US" dirty="0" err="1" smtClean="0"/>
              <a:t>Talaxaco</a:t>
            </a:r>
            <a:r>
              <a:rPr lang="en-US" dirty="0" smtClean="0"/>
              <a:t> Indians to provide them with enough soldiers to conquer the Aztec Indians</a:t>
            </a:r>
          </a:p>
          <a:p>
            <a:endParaRPr lang="en-US" dirty="0" smtClean="0"/>
          </a:p>
          <a:p>
            <a:r>
              <a:rPr lang="en-US" dirty="0" smtClean="0"/>
              <a:t>Montezuma believed in the Mayan legend of the Plume Serpent &amp; white god of the cross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Cortez believed in the Legend of El Dorado</a:t>
            </a:r>
          </a:p>
          <a:p>
            <a:endParaRPr lang="en-US" dirty="0" smtClean="0"/>
          </a:p>
          <a:p>
            <a:r>
              <a:rPr lang="en-US" dirty="0" smtClean="0"/>
              <a:t>Cortez would have never been able to defeat the Aztecs without</a:t>
            </a:r>
          </a:p>
          <a:p>
            <a:pPr lvl="1"/>
            <a:r>
              <a:rPr lang="en-US" dirty="0" smtClean="0"/>
              <a:t>Disease (Smallpox)</a:t>
            </a:r>
          </a:p>
          <a:p>
            <a:pPr lvl="1"/>
            <a:r>
              <a:rPr lang="en-US" dirty="0" smtClean="0"/>
              <a:t>Indian Allies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 Will Understand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5.G.1.1- Physical environment affects settlement patterns.</a:t>
            </a:r>
          </a:p>
          <a:p>
            <a:endParaRPr lang="en-US" dirty="0" smtClean="0"/>
          </a:p>
          <a:p>
            <a:r>
              <a:rPr lang="en-US" dirty="0" smtClean="0"/>
              <a:t>5.G.1.1- Physical environment can determine the way that people meet basic needs such as food and shelter.</a:t>
            </a:r>
          </a:p>
          <a:p>
            <a:endParaRPr lang="en-US" dirty="0" smtClean="0"/>
          </a:p>
          <a:p>
            <a:r>
              <a:rPr lang="en-US" dirty="0" smtClean="0"/>
              <a:t>5.C.1.4- Cultural expressions can reveal the values, lifestyles, beliefs, and struggles of diverse ethnic groups.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Hernan</a:t>
            </a:r>
            <a:r>
              <a:rPr lang="en-US" dirty="0" smtClean="0"/>
              <a:t> Cortez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err="1" smtClean="0"/>
              <a:t>Hernan</a:t>
            </a:r>
            <a:r>
              <a:rPr lang="en-US" dirty="0" smtClean="0"/>
              <a:t> Cortez was a Spanish Conquistador</a:t>
            </a:r>
          </a:p>
          <a:p>
            <a:endParaRPr lang="en-US" dirty="0" smtClean="0"/>
          </a:p>
          <a:p>
            <a:r>
              <a:rPr lang="en-US" dirty="0" smtClean="0"/>
              <a:t>He was sent by King Ferdinand &amp; Queen Isabella of Spain to set up a Spanish colony, to mine gold in Espanola, and convert the natives to Christianity</a:t>
            </a:r>
          </a:p>
          <a:p>
            <a:endParaRPr lang="en-US" dirty="0" smtClean="0"/>
          </a:p>
          <a:p>
            <a:r>
              <a:rPr lang="en-US" dirty="0" smtClean="0"/>
              <a:t>Above all else he was to maintain good relations with the natives and not leave the island of Espanola</a:t>
            </a:r>
          </a:p>
          <a:p>
            <a:endParaRPr lang="en-US" dirty="0" smtClean="0"/>
          </a:p>
          <a:p>
            <a:r>
              <a:rPr lang="en-US" dirty="0" smtClean="0"/>
              <a:t>Because Espanola is such a small island it does not have much gold and the Spanish mine all the gold very quickly</a:t>
            </a:r>
          </a:p>
          <a:p>
            <a:endParaRPr lang="en-US" dirty="0" smtClean="0"/>
          </a:p>
        </p:txBody>
      </p:sp>
      <p:pic>
        <p:nvPicPr>
          <p:cNvPr id="7" name="Content Placeholder 6" descr="a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-2145" r="-2145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Chasing the City of Gold</a:t>
            </a:r>
            <a:br>
              <a:rPr lang="en-US" dirty="0" smtClean="0"/>
            </a:br>
            <a:r>
              <a:rPr lang="en-US" dirty="0" smtClean="0"/>
              <a:t>(El Dorado)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5.C.1.4- He had heard of a city of gold called </a:t>
            </a:r>
            <a:r>
              <a:rPr lang="en-US" dirty="0" err="1" smtClean="0"/>
              <a:t>Piatiti</a:t>
            </a:r>
            <a:r>
              <a:rPr lang="en-US" dirty="0" smtClean="0"/>
              <a:t> (El Dorado) from a native girl called and immediately set up an expedition to find it</a:t>
            </a:r>
          </a:p>
          <a:p>
            <a:endParaRPr lang="en-US" dirty="0" smtClean="0"/>
          </a:p>
          <a:p>
            <a:r>
              <a:rPr lang="en-US" dirty="0" smtClean="0"/>
              <a:t>He set off with 11 ships, 100 sailors, and 530 soldiers to South America</a:t>
            </a:r>
          </a:p>
          <a:p>
            <a:endParaRPr lang="en-US" dirty="0" smtClean="0"/>
          </a:p>
          <a:p>
            <a:r>
              <a:rPr lang="en-US" dirty="0" smtClean="0"/>
              <a:t>He did not go far enough south and landed on the Yucatan Peninsula instead of South America where he wanted to be</a:t>
            </a:r>
          </a:p>
          <a:p>
            <a:endParaRPr lang="en-US" dirty="0" smtClean="0"/>
          </a:p>
          <a:p>
            <a:r>
              <a:rPr lang="en-US" dirty="0" smtClean="0"/>
              <a:t>However he fully believed he was in South America</a:t>
            </a:r>
          </a:p>
          <a:p>
            <a:endParaRPr lang="en-US" dirty="0"/>
          </a:p>
        </p:txBody>
      </p:sp>
      <p:pic>
        <p:nvPicPr>
          <p:cNvPr id="5" name="Content Placeholder 4" descr="a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24808" b="-24808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Chasing the City of Gold</a:t>
            </a:r>
            <a:br>
              <a:rPr lang="en-US" dirty="0" smtClean="0"/>
            </a:br>
            <a:r>
              <a:rPr lang="en-US" dirty="0" smtClean="0"/>
              <a:t>(El Dorado)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Cortez’s crew is very nervous and skeptical about the expedition</a:t>
            </a:r>
          </a:p>
          <a:p>
            <a:endParaRPr lang="en-US" dirty="0" smtClean="0"/>
          </a:p>
          <a:p>
            <a:r>
              <a:rPr lang="en-US" dirty="0" smtClean="0"/>
              <a:t>Upon arriving on the Yucatan Peninsula he burns all 11 ships so that the crew has no choice but to conquer the new lands </a:t>
            </a:r>
          </a:p>
          <a:p>
            <a:endParaRPr lang="en-US" dirty="0" smtClean="0"/>
          </a:p>
          <a:p>
            <a:r>
              <a:rPr lang="en-US" dirty="0" smtClean="0"/>
              <a:t>One of the first natives he meets is a woman named La </a:t>
            </a:r>
            <a:r>
              <a:rPr lang="en-US" dirty="0" err="1" smtClean="0"/>
              <a:t>Malinche</a:t>
            </a:r>
            <a:r>
              <a:rPr lang="en-US" dirty="0" smtClean="0"/>
              <a:t> who proves to be very valuable to Cortez</a:t>
            </a:r>
            <a:endParaRPr lang="en-US" dirty="0"/>
          </a:p>
        </p:txBody>
      </p:sp>
      <p:pic>
        <p:nvPicPr>
          <p:cNvPr id="5" name="Content Placeholder 4" descr="a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36373" b="-36373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Chasing the City of Gold</a:t>
            </a:r>
            <a:br>
              <a:rPr lang="en-US" dirty="0" smtClean="0"/>
            </a:br>
            <a:r>
              <a:rPr lang="en-US" dirty="0" smtClean="0"/>
              <a:t>(El Dorado)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La </a:t>
            </a:r>
            <a:r>
              <a:rPr lang="en-US" dirty="0" err="1" smtClean="0"/>
              <a:t>Malinche</a:t>
            </a:r>
            <a:r>
              <a:rPr lang="en-US" dirty="0" smtClean="0"/>
              <a:t> serves as Cortez’s translator to the Aztecs and also bears him a son</a:t>
            </a:r>
          </a:p>
          <a:p>
            <a:endParaRPr lang="en-US" dirty="0" smtClean="0"/>
          </a:p>
          <a:p>
            <a:r>
              <a:rPr lang="en-US" dirty="0" smtClean="0"/>
              <a:t>About a month into the expedition Cortez and his men come across the </a:t>
            </a:r>
            <a:r>
              <a:rPr lang="en-US" dirty="0" err="1" smtClean="0"/>
              <a:t>Talaxcalan</a:t>
            </a:r>
            <a:r>
              <a:rPr lang="en-US" dirty="0" smtClean="0"/>
              <a:t> people who immediately attack him</a:t>
            </a:r>
          </a:p>
          <a:p>
            <a:endParaRPr lang="en-US" dirty="0" smtClean="0"/>
          </a:p>
          <a:p>
            <a:r>
              <a:rPr lang="en-US" dirty="0" smtClean="0"/>
              <a:t>After two weeks of fighting the </a:t>
            </a:r>
            <a:r>
              <a:rPr lang="en-US" dirty="0" err="1" smtClean="0"/>
              <a:t>Talaxcalan</a:t>
            </a:r>
            <a:r>
              <a:rPr lang="en-US" dirty="0" smtClean="0"/>
              <a:t> surrender</a:t>
            </a:r>
            <a:endParaRPr lang="en-US" dirty="0"/>
          </a:p>
        </p:txBody>
      </p:sp>
      <p:pic>
        <p:nvPicPr>
          <p:cNvPr id="7" name="Content Placeholder 6" descr="a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-9030" r="-9030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Chasing the City of Gold</a:t>
            </a:r>
            <a:br>
              <a:rPr lang="en-US" dirty="0" smtClean="0"/>
            </a:br>
            <a:r>
              <a:rPr lang="en-US" dirty="0" smtClean="0"/>
              <a:t>(El Dorado)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Cortez meets with the </a:t>
            </a:r>
            <a:r>
              <a:rPr lang="en-US" dirty="0" err="1" smtClean="0"/>
              <a:t>Talaxcalan</a:t>
            </a:r>
            <a:r>
              <a:rPr lang="en-US" dirty="0" smtClean="0"/>
              <a:t> leader who surprisingly decides to have his men join Cortez’s men because the </a:t>
            </a:r>
            <a:r>
              <a:rPr lang="en-US" dirty="0" err="1" smtClean="0"/>
              <a:t>Talaxcalan</a:t>
            </a:r>
            <a:r>
              <a:rPr lang="en-US" dirty="0" smtClean="0"/>
              <a:t> people hate the Aztecs so much</a:t>
            </a:r>
          </a:p>
          <a:p>
            <a:endParaRPr lang="en-US" dirty="0" smtClean="0"/>
          </a:p>
          <a:p>
            <a:r>
              <a:rPr lang="en-US" dirty="0" smtClean="0"/>
              <a:t>This increased Cortez’s small army to about 6,500 men</a:t>
            </a:r>
          </a:p>
          <a:p>
            <a:endParaRPr lang="en-US" dirty="0" smtClean="0"/>
          </a:p>
          <a:p>
            <a:r>
              <a:rPr lang="en-US" dirty="0" smtClean="0"/>
              <a:t>Cortez would never have been able to take the Aztecs without the help of the </a:t>
            </a:r>
            <a:r>
              <a:rPr lang="en-US" dirty="0" err="1" smtClean="0"/>
              <a:t>Talaxcalan</a:t>
            </a:r>
            <a:r>
              <a:rPr lang="en-US" dirty="0" smtClean="0"/>
              <a:t> people</a:t>
            </a:r>
            <a:endParaRPr lang="en-US" dirty="0"/>
          </a:p>
        </p:txBody>
      </p:sp>
      <p:pic>
        <p:nvPicPr>
          <p:cNvPr id="7" name="Content Placeholder 6" descr="a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-9030" r="-9030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</TotalTime>
  <Words>1993</Words>
  <Application>Microsoft Macintosh PowerPoint</Application>
  <PresentationFormat>On-screen Show (4:3)</PresentationFormat>
  <Paragraphs>217</Paragraphs>
  <Slides>36</Slides>
  <Notes>0</Notes>
  <HiddenSlides>0</HiddenSlides>
  <MMClips>3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Hernan Cortez &amp; The Aztecs</vt:lpstr>
      <vt:lpstr>Common Core</vt:lpstr>
      <vt:lpstr>What I Will Know</vt:lpstr>
      <vt:lpstr>What I Will Understand</vt:lpstr>
      <vt:lpstr>Hernan Cortez</vt:lpstr>
      <vt:lpstr>Chasing the City of Gold (El Dorado)</vt:lpstr>
      <vt:lpstr>Chasing the City of Gold (El Dorado)</vt:lpstr>
      <vt:lpstr>Chasing the City of Gold (El Dorado)</vt:lpstr>
      <vt:lpstr>Chasing the City of Gold (El Dorado)</vt:lpstr>
      <vt:lpstr>The Aztec People</vt:lpstr>
      <vt:lpstr>The Aztec People</vt:lpstr>
      <vt:lpstr>Aztec Sacrifice</vt:lpstr>
      <vt:lpstr>Mayan Calendar Prediction</vt:lpstr>
      <vt:lpstr>Mayan Prediction</vt:lpstr>
      <vt:lpstr>Montezuma is Frightened</vt:lpstr>
      <vt:lpstr>Aztec Legend</vt:lpstr>
      <vt:lpstr>Montezuma Stands on a Hillside</vt:lpstr>
      <vt:lpstr>Quetzalcoatl in Disguise</vt:lpstr>
      <vt:lpstr>Cortez sets out for Piatiti </vt:lpstr>
      <vt:lpstr>Tenochtitlan</vt:lpstr>
      <vt:lpstr>Chinampas</vt:lpstr>
      <vt:lpstr>Tenochtitlan</vt:lpstr>
      <vt:lpstr>Tenochtitlan</vt:lpstr>
      <vt:lpstr>Tenochtitlan</vt:lpstr>
      <vt:lpstr>Cortez Arrives in Tenochtitlan</vt:lpstr>
      <vt:lpstr>Montezuma Superstition</vt:lpstr>
      <vt:lpstr>Montezuma Gives Cortez Gifts</vt:lpstr>
      <vt:lpstr>Diego Velazquez</vt:lpstr>
      <vt:lpstr>Pedro de Alvarado &amp; The Aztec Revolt</vt:lpstr>
      <vt:lpstr>Cortez the Persuader</vt:lpstr>
      <vt:lpstr>Death of Montezuma</vt:lpstr>
      <vt:lpstr>Cortez Takes Advantage of Smallpox</vt:lpstr>
      <vt:lpstr>Smallpox Pandemic</vt:lpstr>
      <vt:lpstr>Cortez the Conqueror </vt:lpstr>
      <vt:lpstr>In The End</vt:lpstr>
      <vt:lpstr>Important Points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Hernan Cortez &amp; The Aztecs</dc:title>
  <dc:creator>Andrew Garbisch</dc:creator>
  <cp:lastModifiedBy>Andrew Garbisch</cp:lastModifiedBy>
  <cp:revision>21</cp:revision>
  <dcterms:created xsi:type="dcterms:W3CDTF">2013-08-25T14:40:00Z</dcterms:created>
  <dcterms:modified xsi:type="dcterms:W3CDTF">2013-08-25T14:47:11Z</dcterms:modified>
</cp:coreProperties>
</file>