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6" r:id="rId3"/>
    <p:sldId id="258" r:id="rId4"/>
    <p:sldId id="259" r:id="rId5"/>
    <p:sldId id="292" r:id="rId6"/>
    <p:sldId id="293" r:id="rId7"/>
    <p:sldId id="260" r:id="rId8"/>
    <p:sldId id="268" r:id="rId9"/>
    <p:sldId id="261" r:id="rId10"/>
    <p:sldId id="263" r:id="rId11"/>
    <p:sldId id="262" r:id="rId12"/>
    <p:sldId id="285" r:id="rId13"/>
    <p:sldId id="264" r:id="rId14"/>
    <p:sldId id="265" r:id="rId15"/>
    <p:sldId id="269" r:id="rId16"/>
    <p:sldId id="290" r:id="rId17"/>
    <p:sldId id="270" r:id="rId18"/>
    <p:sldId id="267" r:id="rId19"/>
    <p:sldId id="273" r:id="rId20"/>
    <p:sldId id="274" r:id="rId21"/>
    <p:sldId id="272" r:id="rId22"/>
    <p:sldId id="275" r:id="rId23"/>
    <p:sldId id="291" r:id="rId24"/>
    <p:sldId id="276" r:id="rId25"/>
    <p:sldId id="277" r:id="rId26"/>
    <p:sldId id="278" r:id="rId27"/>
    <p:sldId id="279" r:id="rId28"/>
    <p:sldId id="280" r:id="rId29"/>
    <p:sldId id="282" r:id="rId30"/>
    <p:sldId id="283" r:id="rId31"/>
    <p:sldId id="284" r:id="rId32"/>
    <p:sldId id="286" r:id="rId33"/>
    <p:sldId id="287" r:id="rId34"/>
    <p:sldId id="288" r:id="rId35"/>
    <p:sldId id="289"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1" d="100"/>
          <a:sy n="91" d="100"/>
        </p:scale>
        <p:origin x="-8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1B93DD-78A2-994D-B5AC-A1042E2108F6}"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B93DD-78A2-994D-B5AC-A1042E2108F6}"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B93DD-78A2-994D-B5AC-A1042E2108F6}"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B93DD-78A2-994D-B5AC-A1042E2108F6}"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B93DD-78A2-994D-B5AC-A1042E2108F6}" type="datetimeFigureOut">
              <a:rPr lang="en-US" smtClean="0"/>
              <a:pPr/>
              <a:t>10/13/13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1B93DD-78A2-994D-B5AC-A1042E2108F6}"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B93DD-78A2-994D-B5AC-A1042E2108F6}" type="datetimeFigureOut">
              <a:rPr lang="en-US" smtClean="0"/>
              <a:pPr/>
              <a:t>10/13/13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B93DD-78A2-994D-B5AC-A1042E2108F6}" type="datetimeFigureOut">
              <a:rPr lang="en-US" smtClean="0"/>
              <a:pPr/>
              <a:t>10/13/13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B93DD-78A2-994D-B5AC-A1042E2108F6}" type="datetimeFigureOut">
              <a:rPr lang="en-US" smtClean="0"/>
              <a:pPr/>
              <a:t>10/13/13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B93DD-78A2-994D-B5AC-A1042E2108F6}"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B93DD-78A2-994D-B5AC-A1042E2108F6}" type="datetimeFigureOut">
              <a:rPr lang="en-US" smtClean="0"/>
              <a:pPr/>
              <a:t>10/13/13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F5657-EC4A-5741-ACC9-B46ED6F2E2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98000">
              <a:schemeClr val="bg1"/>
            </a:gs>
            <a:gs pos="0">
              <a:srgbClr val="000000"/>
            </a:gs>
            <a:gs pos="52000">
              <a:schemeClr val="tx2">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B93DD-78A2-994D-B5AC-A1042E2108F6}" type="datetimeFigureOut">
              <a:rPr lang="en-US" smtClean="0"/>
              <a:pPr/>
              <a:t>10/13/13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F5657-EC4A-5741-ACC9-B46ED6F2E2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La76Yl1wuG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youtube.com/watch?v=gav5S_osQ9A"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Remember from Math class that the slope has the equation of…</a:t>
            </a:r>
          </a:p>
          <a:p>
            <a:pPr lvl="1"/>
            <a:r>
              <a:rPr lang="en-US" dirty="0" smtClean="0"/>
              <a:t>Rise/Run</a:t>
            </a:r>
          </a:p>
          <a:p>
            <a:endParaRPr lang="en-US" dirty="0" smtClean="0"/>
          </a:p>
          <a:p>
            <a:r>
              <a:rPr lang="en-US" dirty="0" smtClean="0"/>
              <a:t>This meant that the Persian engineers had to figure out how to stabilize the slope</a:t>
            </a:r>
          </a:p>
          <a:p>
            <a:endParaRPr lang="en-US" dirty="0" smtClean="0"/>
          </a:p>
          <a:p>
            <a:r>
              <a:rPr lang="en-US" dirty="0" smtClean="0"/>
              <a:t>This means move the water at exactly the same speed all the way down the mountain</a:t>
            </a:r>
          </a:p>
          <a:p>
            <a:endParaRPr lang="en-US" dirty="0" smtClean="0"/>
          </a:p>
          <a:p>
            <a:r>
              <a:rPr lang="en-US" dirty="0" smtClean="0"/>
              <a:t>Engineers had to build to slow the water down or speed it up depending on the slope of the mountain</a:t>
            </a:r>
          </a:p>
        </p:txBody>
      </p:sp>
      <p:pic>
        <p:nvPicPr>
          <p:cNvPr id="5" name="Content Placeholder 4" descr="a.jpg"/>
          <p:cNvPicPr>
            <a:picLocks noGrp="1" noChangeAspect="1"/>
          </p:cNvPicPr>
          <p:nvPr>
            <p:ph sz="half" idx="2"/>
          </p:nvPr>
        </p:nvPicPr>
        <p:blipFill>
          <a:blip r:embed="rId2"/>
          <a:srcRect t="-50060" b="-50060"/>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Qanat Irritation System</a:t>
            </a:r>
            <a:endParaRPr lang="en-US" dirty="0"/>
          </a:p>
        </p:txBody>
      </p:sp>
      <p:sp>
        <p:nvSpPr>
          <p:cNvPr id="3" name="Content Placeholder 2"/>
          <p:cNvSpPr>
            <a:spLocks noGrp="1"/>
          </p:cNvSpPr>
          <p:nvPr>
            <p:ph sz="half" idx="1"/>
          </p:nvPr>
        </p:nvSpPr>
        <p:spPr/>
        <p:txBody>
          <a:bodyPr/>
          <a:lstStyle/>
          <a:p>
            <a:r>
              <a:rPr lang="en-US" dirty="0" smtClean="0"/>
              <a:t>1 unit in elevation for every 100 horizontally</a:t>
            </a:r>
          </a:p>
          <a:p>
            <a:endParaRPr lang="en-US" dirty="0" smtClean="0"/>
          </a:p>
          <a:p>
            <a:r>
              <a:rPr lang="en-US" dirty="0" smtClean="0"/>
              <a:t>That is rise/run or the slope</a:t>
            </a:r>
          </a:p>
          <a:p>
            <a:endParaRPr lang="en-US" dirty="0" smtClean="0"/>
          </a:p>
          <a:p>
            <a:r>
              <a:rPr lang="en-US" dirty="0" smtClean="0"/>
              <a:t>If you mess the slope up you will not hit the aquifer (ground water)</a:t>
            </a:r>
            <a:endParaRPr lang="en-US" dirty="0"/>
          </a:p>
        </p:txBody>
      </p:sp>
      <p:sp>
        <p:nvSpPr>
          <p:cNvPr id="4" name="Content Placeholder 3"/>
          <p:cNvSpPr>
            <a:spLocks noGrp="1"/>
          </p:cNvSpPr>
          <p:nvPr>
            <p:ph sz="half" idx="2"/>
          </p:nvPr>
        </p:nvSpPr>
        <p:spPr/>
        <p:txBody>
          <a:bodyPr/>
          <a:lstStyle/>
          <a:p>
            <a:r>
              <a:rPr lang="en-US" dirty="0" smtClean="0">
                <a:hlinkClick r:id="rId2"/>
              </a:rPr>
              <a:t>http://www.youtube.com/watch?v=La76Yl1wuGM</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Monarchy</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An Absolute Monarchy is operated by a King/Emperor who has control over everything</a:t>
            </a:r>
          </a:p>
          <a:p>
            <a:endParaRPr lang="en-US" dirty="0" smtClean="0"/>
          </a:p>
          <a:p>
            <a:r>
              <a:rPr lang="en-US" dirty="0" smtClean="0"/>
              <a:t>The King/Emperor is not restricted by a constitution of any sort</a:t>
            </a:r>
          </a:p>
          <a:p>
            <a:endParaRPr lang="en-US" dirty="0" smtClean="0"/>
          </a:p>
          <a:p>
            <a:r>
              <a:rPr lang="en-US" dirty="0" smtClean="0"/>
              <a:t>He/she can make any ruling for any reason whenever he/she wants to </a:t>
            </a:r>
            <a:endParaRPr lang="en-US" dirty="0"/>
          </a:p>
        </p:txBody>
      </p:sp>
      <p:pic>
        <p:nvPicPr>
          <p:cNvPr id="5" name="Content Placeholder 4" descr="a.jpg"/>
          <p:cNvPicPr>
            <a:picLocks noGrp="1" noChangeAspect="1"/>
          </p:cNvPicPr>
          <p:nvPr>
            <p:ph sz="half" idx="2"/>
          </p:nvPr>
        </p:nvPicPr>
        <p:blipFill>
          <a:blip r:embed="rId2"/>
          <a:srcRect t="-21239" b="-21239"/>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Cyrus The Great </a:t>
            </a:r>
            <a:endParaRPr lang="en-US" dirty="0"/>
          </a:p>
        </p:txBody>
      </p:sp>
      <p:sp>
        <p:nvSpPr>
          <p:cNvPr id="3" name="Content Placeholder 2"/>
          <p:cNvSpPr>
            <a:spLocks noGrp="1"/>
          </p:cNvSpPr>
          <p:nvPr>
            <p:ph sz="half" idx="1"/>
          </p:nvPr>
        </p:nvSpPr>
        <p:spPr/>
        <p:txBody>
          <a:bodyPr>
            <a:normAutofit fontScale="92500" lnSpcReduction="10000"/>
          </a:bodyPr>
          <a:lstStyle/>
          <a:p>
            <a:pPr>
              <a:buNone/>
            </a:pPr>
            <a:r>
              <a:rPr lang="en-US" dirty="0" smtClean="0"/>
              <a:t>559-530 B.C.E.</a:t>
            </a:r>
          </a:p>
          <a:p>
            <a:endParaRPr lang="en-US" dirty="0" smtClean="0"/>
          </a:p>
          <a:p>
            <a:r>
              <a:rPr lang="en-US" dirty="0" smtClean="0"/>
              <a:t>Created the Persian Empire</a:t>
            </a:r>
          </a:p>
          <a:p>
            <a:endParaRPr lang="en-US" dirty="0" smtClean="0"/>
          </a:p>
          <a:p>
            <a:r>
              <a:rPr lang="en-US" dirty="0" smtClean="0"/>
              <a:t>Military &amp; Political genius</a:t>
            </a:r>
          </a:p>
          <a:p>
            <a:endParaRPr lang="en-US" dirty="0" smtClean="0"/>
          </a:p>
          <a:p>
            <a:r>
              <a:rPr lang="en-US" dirty="0" smtClean="0"/>
              <a:t>He was an excellent organizer of men &amp; benevolent to his enemies</a:t>
            </a:r>
          </a:p>
          <a:p>
            <a:endParaRPr lang="en-US" dirty="0" smtClean="0"/>
          </a:p>
        </p:txBody>
      </p:sp>
      <p:pic>
        <p:nvPicPr>
          <p:cNvPr id="5" name="Content Placeholder 4" descr="a.jpg"/>
          <p:cNvPicPr>
            <a:picLocks noGrp="1" noChangeAspect="1"/>
          </p:cNvPicPr>
          <p:nvPr>
            <p:ph sz="half" idx="2"/>
          </p:nvPr>
        </p:nvPicPr>
        <p:blipFill>
          <a:blip r:embed="rId2"/>
          <a:srcRect l="-3539" r="-3539"/>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Cyrus The Great</a:t>
            </a:r>
            <a:endParaRPr lang="en-US" dirty="0"/>
          </a:p>
        </p:txBody>
      </p:sp>
      <p:sp>
        <p:nvSpPr>
          <p:cNvPr id="3" name="Content Placeholder 2"/>
          <p:cNvSpPr>
            <a:spLocks noGrp="1"/>
          </p:cNvSpPr>
          <p:nvPr>
            <p:ph sz="half" idx="1"/>
          </p:nvPr>
        </p:nvSpPr>
        <p:spPr/>
        <p:txBody>
          <a:bodyPr/>
          <a:lstStyle/>
          <a:p>
            <a:r>
              <a:rPr lang="en-US" dirty="0" smtClean="0"/>
              <a:t>The Jews called him </a:t>
            </a:r>
            <a:r>
              <a:rPr lang="en-US" dirty="0" err="1" smtClean="0"/>
              <a:t>Shiok</a:t>
            </a:r>
            <a:r>
              <a:rPr lang="en-US" dirty="0" smtClean="0"/>
              <a:t> (anointed one)</a:t>
            </a:r>
          </a:p>
          <a:p>
            <a:endParaRPr lang="en-US" dirty="0" smtClean="0"/>
          </a:p>
          <a:p>
            <a:r>
              <a:rPr lang="en-US" dirty="0" smtClean="0"/>
              <a:t>Ionians (enemies) just &amp; worthy lawgiver &amp; ruler</a:t>
            </a:r>
          </a:p>
          <a:p>
            <a:endParaRPr lang="en-US" dirty="0" smtClean="0"/>
          </a:p>
          <a:p>
            <a:r>
              <a:rPr lang="en-US" dirty="0" smtClean="0"/>
              <a:t>His own people called him Father</a:t>
            </a:r>
            <a:endParaRPr lang="en-US" dirty="0"/>
          </a:p>
        </p:txBody>
      </p:sp>
      <p:pic>
        <p:nvPicPr>
          <p:cNvPr id="5" name="Content Placeholder 4" descr="a.jpg"/>
          <p:cNvPicPr>
            <a:picLocks noGrp="1" noChangeAspect="1"/>
          </p:cNvPicPr>
          <p:nvPr>
            <p:ph sz="half" idx="2"/>
          </p:nvPr>
        </p:nvPicPr>
        <p:blipFill>
          <a:blip r:embed="rId2"/>
          <a:srcRect l="-3539" r="-3539"/>
          <a:stretch>
            <a:fillRect/>
          </a:stretch>
        </p:blipFill>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What made Cyrus the Great such a great leader was he respected the religions &amp; customs of the lands he conquered</a:t>
            </a:r>
          </a:p>
          <a:p>
            <a:endParaRPr lang="en-US" dirty="0" smtClean="0"/>
          </a:p>
          <a:p>
            <a:r>
              <a:rPr lang="en-US" dirty="0" smtClean="0">
                <a:solidFill>
                  <a:srgbClr val="FF0000"/>
                </a:solidFill>
              </a:rPr>
              <a:t>The conquered civilizations became part of Persia but Cyrus the Great allowed/tolerated them to continue to live as their own civilizations </a:t>
            </a:r>
          </a:p>
          <a:p>
            <a:endParaRPr lang="en-US" dirty="0" smtClean="0"/>
          </a:p>
          <a:p>
            <a:r>
              <a:rPr lang="en-US" dirty="0" smtClean="0"/>
              <a:t>He refused to enslave the people he conquered </a:t>
            </a:r>
            <a:endParaRPr lang="en-US" dirty="0"/>
          </a:p>
        </p:txBody>
      </p:sp>
      <p:pic>
        <p:nvPicPr>
          <p:cNvPr id="5" name="Content Placeholder 4" descr="a.jpg"/>
          <p:cNvPicPr>
            <a:picLocks noGrp="1" noChangeAspect="1"/>
          </p:cNvPicPr>
          <p:nvPr>
            <p:ph sz="half" idx="2"/>
          </p:nvPr>
        </p:nvPicPr>
        <p:blipFill>
          <a:blip r:embed="rId2"/>
          <a:srcRect l="-3539" r="-3539"/>
          <a:stretch>
            <a:fillRect/>
          </a:stretch>
        </p:blipFill>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Zoroastrianism </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solidFill>
                  <a:srgbClr val="FF0000"/>
                </a:solidFill>
              </a:rPr>
              <a:t>In Zoroastrianism the King ruled Persia because the greatest god asked him to do this for him</a:t>
            </a:r>
          </a:p>
          <a:p>
            <a:endParaRPr lang="en-US" dirty="0" smtClean="0">
              <a:solidFill>
                <a:srgbClr val="FF0000"/>
              </a:solidFill>
            </a:endParaRPr>
          </a:p>
          <a:p>
            <a:r>
              <a:rPr lang="en-US" dirty="0" smtClean="0">
                <a:solidFill>
                  <a:srgbClr val="FF0000"/>
                </a:solidFill>
              </a:rPr>
              <a:t>Zoroastrianism teaches that there is one supreme god (monotheistic)</a:t>
            </a:r>
          </a:p>
          <a:p>
            <a:endParaRPr lang="en-US" dirty="0" smtClean="0">
              <a:solidFill>
                <a:srgbClr val="FF0000"/>
              </a:solidFill>
            </a:endParaRPr>
          </a:p>
          <a:p>
            <a:r>
              <a:rPr lang="en-US" dirty="0" smtClean="0"/>
              <a:t>The religion believes in water &amp; fire &amp; earth being the universal signs of purity</a:t>
            </a:r>
            <a:endParaRPr lang="en-US" dirty="0"/>
          </a:p>
        </p:txBody>
      </p:sp>
      <p:pic>
        <p:nvPicPr>
          <p:cNvPr id="5" name="Content Placeholder 4" descr="a.jpg"/>
          <p:cNvPicPr>
            <a:picLocks noGrp="1" noChangeAspect="1"/>
          </p:cNvPicPr>
          <p:nvPr>
            <p:ph sz="half" idx="2"/>
          </p:nvPr>
        </p:nvPicPr>
        <p:blipFill>
          <a:blip r:embed="rId2"/>
          <a:srcRect t="-34204" b="-34204"/>
          <a:stretch>
            <a:fillRect/>
          </a:stretch>
        </p:blipFill>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&amp; Cyrus Cylinder</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The Cyrus Cylinder is Cuneiform text written on a cylindrical shaped clay</a:t>
            </a:r>
          </a:p>
          <a:p>
            <a:endParaRPr lang="en-US" dirty="0" smtClean="0"/>
          </a:p>
          <a:p>
            <a:r>
              <a:rPr lang="en-US" dirty="0" smtClean="0"/>
              <a:t>It was written by the Babylonians and states high praise Cyrus the Great </a:t>
            </a:r>
          </a:p>
          <a:p>
            <a:endParaRPr lang="en-US" dirty="0" smtClean="0"/>
          </a:p>
          <a:p>
            <a:r>
              <a:rPr lang="en-US" dirty="0" smtClean="0"/>
              <a:t>Cyrus the Great believed in treating his enemies fairly even after conquering them</a:t>
            </a:r>
            <a:endParaRPr lang="en-US" dirty="0"/>
          </a:p>
        </p:txBody>
      </p:sp>
      <p:pic>
        <p:nvPicPr>
          <p:cNvPr id="5" name="Content Placeholder 4" descr="a.jpg"/>
          <p:cNvPicPr>
            <a:picLocks noGrp="1" noChangeAspect="1"/>
          </p:cNvPicPr>
          <p:nvPr>
            <p:ph sz="half" idx="2"/>
          </p:nvPr>
        </p:nvPicPr>
        <p:blipFill>
          <a:blip r:embed="rId2"/>
          <a:srcRect t="-40964" b="-40964"/>
          <a:stretch>
            <a:fillRect/>
          </a:stretch>
        </p:blipFill>
        <p:spPr>
          <a:xfrm>
            <a:off x="4648200" y="1083734"/>
            <a:ext cx="4038600" cy="5469466"/>
          </a:xfr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Defeating Medes</a:t>
            </a:r>
            <a:endParaRPr lang="en-US" dirty="0"/>
          </a:p>
        </p:txBody>
      </p:sp>
      <p:sp>
        <p:nvSpPr>
          <p:cNvPr id="3" name="Content Placeholder 2"/>
          <p:cNvSpPr>
            <a:spLocks noGrp="1"/>
          </p:cNvSpPr>
          <p:nvPr>
            <p:ph sz="half" idx="1"/>
          </p:nvPr>
        </p:nvSpPr>
        <p:spPr/>
        <p:txBody>
          <a:bodyPr/>
          <a:lstStyle/>
          <a:p>
            <a:r>
              <a:rPr lang="en-US" dirty="0" smtClean="0"/>
              <a:t>Cyrus the Great comes to power and defeats the Medes civilization</a:t>
            </a:r>
          </a:p>
          <a:p>
            <a:endParaRPr lang="en-US" dirty="0" smtClean="0"/>
          </a:p>
          <a:p>
            <a:r>
              <a:rPr lang="en-US" dirty="0" smtClean="0"/>
              <a:t>The Medes civilization becomes part of the Persian Empire</a:t>
            </a:r>
            <a:endParaRPr lang="en-US" dirty="0"/>
          </a:p>
        </p:txBody>
      </p:sp>
      <p:pic>
        <p:nvPicPr>
          <p:cNvPr id="5" name="Content Placeholder 4" descr="a.jpg"/>
          <p:cNvPicPr>
            <a:picLocks noGrp="1" noChangeAspect="1"/>
          </p:cNvPicPr>
          <p:nvPr>
            <p:ph sz="half" idx="2"/>
          </p:nvPr>
        </p:nvPicPr>
        <p:blipFill>
          <a:blip r:embed="rId2"/>
          <a:srcRect t="-57571" b="-57571"/>
          <a:stretch>
            <a:fillRect/>
          </a:stretch>
        </p:blipFill>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Conquering Babylon </a:t>
            </a:r>
            <a:endParaRPr lang="en-US" dirty="0"/>
          </a:p>
        </p:txBody>
      </p:sp>
      <p:sp>
        <p:nvSpPr>
          <p:cNvPr id="3" name="Content Placeholder 2"/>
          <p:cNvSpPr>
            <a:spLocks noGrp="1"/>
          </p:cNvSpPr>
          <p:nvPr>
            <p:ph sz="half" idx="1"/>
          </p:nvPr>
        </p:nvSpPr>
        <p:spPr/>
        <p:txBody>
          <a:bodyPr/>
          <a:lstStyle/>
          <a:p>
            <a:r>
              <a:rPr lang="en-US" dirty="0" smtClean="0"/>
              <a:t>Cyrus the Great expands his empire by invading and capturing the great civilization of ancient Babylonia </a:t>
            </a:r>
          </a:p>
          <a:p>
            <a:endParaRPr lang="en-US" dirty="0" smtClean="0"/>
          </a:p>
          <a:p>
            <a:r>
              <a:rPr lang="en-US" dirty="0" smtClean="0"/>
              <a:t>Shortly after the capture he issues the Edict of Restoration</a:t>
            </a:r>
            <a:endParaRPr lang="en-US" dirty="0"/>
          </a:p>
        </p:txBody>
      </p:sp>
      <p:pic>
        <p:nvPicPr>
          <p:cNvPr id="5" name="Content Placeholder 4" descr="a.jpg"/>
          <p:cNvPicPr>
            <a:picLocks noGrp="1" noChangeAspect="1"/>
          </p:cNvPicPr>
          <p:nvPr>
            <p:ph sz="half" idx="2"/>
          </p:nvPr>
        </p:nvPicPr>
        <p:blipFill>
          <a:blip r:embed="rId2"/>
          <a:srcRect t="-64209" b="-64209"/>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FF00"/>
                </a:solidFill>
              </a:rPr>
              <a:t>Ancient Civilizations of Mesopotamia</a:t>
            </a:r>
            <a:endParaRPr lang="en-US" dirty="0">
              <a:solidFill>
                <a:srgbClr val="FFFF00"/>
              </a:solidFill>
            </a:endParaRPr>
          </a:p>
        </p:txBody>
      </p:sp>
      <p:sp>
        <p:nvSpPr>
          <p:cNvPr id="3" name="Subtitle 2"/>
          <p:cNvSpPr>
            <a:spLocks noGrp="1"/>
          </p:cNvSpPr>
          <p:nvPr>
            <p:ph type="subTitle" idx="1"/>
          </p:nvPr>
        </p:nvSpPr>
        <p:spPr/>
        <p:txBody>
          <a:bodyPr/>
          <a:lstStyle/>
          <a:p>
            <a:r>
              <a:rPr lang="en-US" sz="4400" dirty="0" smtClean="0">
                <a:solidFill>
                  <a:srgbClr val="FFFF00"/>
                </a:solidFill>
              </a:rPr>
              <a:t>Ancient Persia</a:t>
            </a:r>
            <a:endParaRPr lang="en-US" sz="4400" dirty="0" smtClean="0">
              <a:solidFill>
                <a:srgbClr val="FFFF00"/>
              </a:solidFill>
            </a:endParaRPr>
          </a:p>
          <a:p>
            <a:r>
              <a:rPr lang="en-US" sz="4400" dirty="0" smtClean="0">
                <a:solidFill>
                  <a:srgbClr val="FFFF00"/>
                </a:solidFill>
              </a:rPr>
              <a:t>539-330 B.C.E</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Edict of Restoration</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 Jews had been living in Babylon since </a:t>
            </a:r>
            <a:r>
              <a:rPr lang="en-US" dirty="0"/>
              <a:t>N</a:t>
            </a:r>
            <a:r>
              <a:rPr lang="en-US" dirty="0" smtClean="0"/>
              <a:t>ebakanezer destroyed their temple in Jerusalem</a:t>
            </a:r>
          </a:p>
          <a:p>
            <a:endParaRPr lang="en-US" dirty="0" smtClean="0"/>
          </a:p>
          <a:p>
            <a:r>
              <a:rPr lang="en-US" dirty="0" smtClean="0"/>
              <a:t>Cyrus the Great issued a decree (law) called the Edict of Restoration </a:t>
            </a:r>
          </a:p>
          <a:p>
            <a:endParaRPr lang="en-US" dirty="0" smtClean="0"/>
          </a:p>
          <a:p>
            <a:r>
              <a:rPr lang="en-US" dirty="0" smtClean="0"/>
              <a:t>This decree (law) freed the Jews and allowed them to go back to Jerusalem</a:t>
            </a:r>
          </a:p>
          <a:p>
            <a:endParaRPr lang="en-US" dirty="0" smtClean="0"/>
          </a:p>
          <a:p>
            <a:r>
              <a:rPr lang="en-US" dirty="0" smtClean="0"/>
              <a:t>For this the Jews referred to Cyrus the Great as </a:t>
            </a:r>
            <a:r>
              <a:rPr lang="en-US" dirty="0" err="1" smtClean="0"/>
              <a:t>Shiok</a:t>
            </a:r>
            <a:r>
              <a:rPr lang="en-US" dirty="0" smtClean="0"/>
              <a:t> </a:t>
            </a:r>
            <a:endParaRPr lang="en-US" dirty="0"/>
          </a:p>
        </p:txBody>
      </p:sp>
      <p:pic>
        <p:nvPicPr>
          <p:cNvPr id="5" name="Content Placeholder 4" descr="a.jpg"/>
          <p:cNvPicPr>
            <a:picLocks noGrp="1" noChangeAspect="1"/>
          </p:cNvPicPr>
          <p:nvPr>
            <p:ph sz="half" idx="2"/>
          </p:nvPr>
        </p:nvPicPr>
        <p:blipFill>
          <a:blip r:embed="rId2"/>
          <a:srcRect l="-1909" r="-1909"/>
          <a:stretch>
            <a:fillRect/>
          </a:stretch>
        </p:blipFill>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his Empire</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Before being able to able to expand his empire to the largest empire in the Near East Cyrus the Great died in battle in 530 B.C.E.</a:t>
            </a:r>
          </a:p>
          <a:p>
            <a:endParaRPr lang="en-US" dirty="0" smtClean="0"/>
          </a:p>
          <a:p>
            <a:r>
              <a:rPr lang="en-US" dirty="0" smtClean="0"/>
              <a:t>This would usher in the new great emperor of the Persian Empire</a:t>
            </a:r>
          </a:p>
          <a:p>
            <a:endParaRPr lang="en-US" dirty="0" smtClean="0"/>
          </a:p>
          <a:p>
            <a:r>
              <a:rPr lang="en-US" dirty="0" smtClean="0"/>
              <a:t>The cousin of Cyrus the Great Darius</a:t>
            </a:r>
            <a:endParaRPr lang="en-US" dirty="0"/>
          </a:p>
        </p:txBody>
      </p:sp>
      <p:pic>
        <p:nvPicPr>
          <p:cNvPr id="5" name="Content Placeholder 4" descr="a.jpg"/>
          <p:cNvPicPr>
            <a:picLocks noGrp="1" noChangeAspect="1"/>
          </p:cNvPicPr>
          <p:nvPr>
            <p:ph sz="half" idx="2"/>
          </p:nvPr>
        </p:nvPicPr>
        <p:blipFill>
          <a:blip r:embed="rId2"/>
          <a:srcRect l="-1909" r="-1909"/>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Emperor Darius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There was a great power struggle for the Persian throne after the death of Cyrus the Great</a:t>
            </a:r>
          </a:p>
          <a:p>
            <a:endParaRPr lang="en-US" dirty="0" smtClean="0"/>
          </a:p>
          <a:p>
            <a:r>
              <a:rPr lang="en-US" dirty="0" smtClean="0"/>
              <a:t>Finally Darius rose to power and became the next great Persian Empire</a:t>
            </a:r>
          </a:p>
          <a:p>
            <a:endParaRPr lang="en-US" dirty="0" smtClean="0"/>
          </a:p>
          <a:p>
            <a:r>
              <a:rPr lang="en-US" dirty="0" smtClean="0">
                <a:solidFill>
                  <a:srgbClr val="FF0000"/>
                </a:solidFill>
              </a:rPr>
              <a:t>Under Darius the Persian Empire built a system of great roads, they had a system of mail delivery, he created different provinces with different governors</a:t>
            </a:r>
          </a:p>
          <a:p>
            <a:endParaRPr lang="en-US" dirty="0" smtClean="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Emperor Darius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solidFill>
                  <a:srgbClr val="FF0000"/>
                </a:solidFill>
              </a:rPr>
              <a:t>All of Darius’s reforms united the empire and kept it together despite a huge population increase from conquered lands</a:t>
            </a:r>
          </a:p>
          <a:p>
            <a:endParaRPr lang="en-US" dirty="0" smtClean="0"/>
          </a:p>
          <a:p>
            <a:r>
              <a:rPr lang="en-US" dirty="0" smtClean="0"/>
              <a:t>One of the first things he did was build a capital city all to his own</a:t>
            </a:r>
          </a:p>
          <a:p>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Presepolis</a:t>
            </a:r>
            <a:r>
              <a:rPr lang="en-US" dirty="0" smtClean="0"/>
              <a:t> </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err="1" smtClean="0"/>
              <a:t>Presepolis</a:t>
            </a:r>
            <a:r>
              <a:rPr lang="en-US" dirty="0" smtClean="0"/>
              <a:t> became the new Persian capital city under Darius</a:t>
            </a:r>
          </a:p>
          <a:p>
            <a:endParaRPr lang="en-US" dirty="0" smtClean="0"/>
          </a:p>
          <a:p>
            <a:r>
              <a:rPr lang="en-US" dirty="0" smtClean="0"/>
              <a:t>Great Engineering Challenge…</a:t>
            </a:r>
          </a:p>
          <a:p>
            <a:pPr lvl="1"/>
            <a:r>
              <a:rPr lang="en-US" dirty="0" smtClean="0"/>
              <a:t>60 ft. walls</a:t>
            </a:r>
          </a:p>
          <a:p>
            <a:pPr lvl="1"/>
            <a:r>
              <a:rPr lang="en-US" dirty="0" smtClean="0"/>
              <a:t>Adorned in Gold &amp; Silver</a:t>
            </a:r>
          </a:p>
          <a:p>
            <a:pPr lvl="1"/>
            <a:r>
              <a:rPr lang="en-US" dirty="0" smtClean="0"/>
              <a:t>Huge Stone Platform</a:t>
            </a:r>
          </a:p>
          <a:p>
            <a:pPr lvl="1"/>
            <a:r>
              <a:rPr lang="en-US" dirty="0" smtClean="0"/>
              <a:t>Had to level the area</a:t>
            </a:r>
          </a:p>
          <a:p>
            <a:pPr lvl="1"/>
            <a:r>
              <a:rPr lang="en-US" dirty="0" smtClean="0"/>
              <a:t>Grand City</a:t>
            </a:r>
          </a:p>
          <a:p>
            <a:pPr lvl="1"/>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hlinkClick r:id="rId2"/>
              </a:rPr>
              <a:t>http://www.youtube.com/watch?v=gav5S_osQ9A</a:t>
            </a: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Persian Empire Grows Again</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solidFill>
                  <a:srgbClr val="FF0000"/>
                </a:solidFill>
              </a:rPr>
              <a:t>Darius extends &amp; conquers more lands &amp; expands the empire from the east to west</a:t>
            </a:r>
          </a:p>
          <a:p>
            <a:endParaRPr lang="en-US" dirty="0" smtClean="0"/>
          </a:p>
          <a:p>
            <a:r>
              <a:rPr lang="en-US" dirty="0" smtClean="0"/>
              <a:t>The Persian Empire grew to staggering size…</a:t>
            </a:r>
          </a:p>
          <a:p>
            <a:pPr lvl="1"/>
            <a:r>
              <a:rPr lang="en-US" dirty="0" smtClean="0"/>
              <a:t>Iran</a:t>
            </a:r>
          </a:p>
          <a:p>
            <a:pPr lvl="1"/>
            <a:r>
              <a:rPr lang="en-US" dirty="0" smtClean="0"/>
              <a:t>Afghanistan</a:t>
            </a:r>
          </a:p>
          <a:p>
            <a:pPr lvl="1"/>
            <a:r>
              <a:rPr lang="en-US" dirty="0" smtClean="0"/>
              <a:t>Pakistan</a:t>
            </a:r>
          </a:p>
          <a:p>
            <a:pPr lvl="1"/>
            <a:r>
              <a:rPr lang="en-US" dirty="0" smtClean="0"/>
              <a:t>Armenia</a:t>
            </a:r>
          </a:p>
          <a:p>
            <a:pPr lvl="1"/>
            <a:r>
              <a:rPr lang="en-US" dirty="0" smtClean="0"/>
              <a:t>Turkey</a:t>
            </a:r>
          </a:p>
          <a:p>
            <a:pPr lvl="1"/>
            <a:r>
              <a:rPr lang="en-US" dirty="0" smtClean="0"/>
              <a:t>Syria</a:t>
            </a:r>
          </a:p>
          <a:p>
            <a:pPr lvl="1"/>
            <a:r>
              <a:rPr lang="en-US" dirty="0" smtClean="0"/>
              <a:t>Lebanon</a:t>
            </a:r>
          </a:p>
          <a:p>
            <a:pPr lvl="1"/>
            <a:r>
              <a:rPr lang="en-US" dirty="0" smtClean="0"/>
              <a:t>Jordan</a:t>
            </a:r>
          </a:p>
          <a:p>
            <a:pPr lvl="1"/>
            <a:r>
              <a:rPr lang="en-US" dirty="0" smtClean="0"/>
              <a:t>Palestine</a:t>
            </a:r>
          </a:p>
          <a:p>
            <a:pPr lvl="1"/>
            <a:r>
              <a:rPr lang="en-US" dirty="0" smtClean="0"/>
              <a:t>Central Asia</a:t>
            </a:r>
          </a:p>
          <a:p>
            <a:pPr lvl="1"/>
            <a:r>
              <a:rPr lang="en-US" dirty="0" smtClean="0"/>
              <a:t>Parts of India</a:t>
            </a:r>
          </a:p>
          <a:p>
            <a:pPr lvl="1"/>
            <a:endParaRPr lang="en-US" dirty="0"/>
          </a:p>
        </p:txBody>
      </p:sp>
      <p:pic>
        <p:nvPicPr>
          <p:cNvPr id="7" name="Content Placeholder 6" descr="a.jpg"/>
          <p:cNvPicPr>
            <a:picLocks noGrp="1" noChangeAspect="1"/>
          </p:cNvPicPr>
          <p:nvPr>
            <p:ph sz="half" idx="2"/>
          </p:nvPr>
        </p:nvPicPr>
        <p:blipFill>
          <a:blip r:embed="rId2"/>
          <a:srcRect t="-33137" b="-33137"/>
          <a:stretch>
            <a:fillRect/>
          </a:stretch>
        </p:blipFill>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Royal Road</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Darius wanted to connect the huge Persian Empire</a:t>
            </a:r>
          </a:p>
          <a:p>
            <a:endParaRPr lang="en-US" dirty="0" smtClean="0"/>
          </a:p>
          <a:p>
            <a:r>
              <a:rPr lang="en-US" dirty="0" smtClean="0"/>
              <a:t>He built a massive stone road called “The Royal Road”</a:t>
            </a:r>
          </a:p>
          <a:p>
            <a:endParaRPr lang="en-US" dirty="0" smtClean="0"/>
          </a:p>
          <a:p>
            <a:r>
              <a:rPr lang="en-US" dirty="0" smtClean="0"/>
              <a:t>Over 1500 miles long this road extended from Northern part of Africa to India</a:t>
            </a:r>
          </a:p>
          <a:p>
            <a:endParaRPr lang="en-US" dirty="0"/>
          </a:p>
          <a:p>
            <a:endParaRPr lang="en-US" dirty="0"/>
          </a:p>
        </p:txBody>
      </p:sp>
      <p:pic>
        <p:nvPicPr>
          <p:cNvPr id="5" name="Content Placeholder 4" descr="a.jpg"/>
          <p:cNvPicPr>
            <a:picLocks noGrp="1" noChangeAspect="1"/>
          </p:cNvPicPr>
          <p:nvPr>
            <p:ph sz="half" idx="2"/>
          </p:nvPr>
        </p:nvPicPr>
        <p:blipFill>
          <a:blip r:embed="rId2"/>
          <a:srcRect t="-34510" b="-34510"/>
          <a:stretch>
            <a:fillRect/>
          </a:stretch>
        </p:blipFill>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Royal Road</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This road extended over mountains, lakes, rivers, deserts</a:t>
            </a:r>
          </a:p>
          <a:p>
            <a:endParaRPr lang="en-US" dirty="0" smtClean="0"/>
          </a:p>
          <a:p>
            <a:r>
              <a:rPr lang="en-US" dirty="0" smtClean="0">
                <a:solidFill>
                  <a:srgbClr val="FF0000"/>
                </a:solidFill>
              </a:rPr>
              <a:t>The Royal Road was linked by 118 rest stations along the road from East to West (every 11 miles)</a:t>
            </a:r>
          </a:p>
          <a:p>
            <a:endParaRPr lang="en-US" dirty="0" smtClean="0"/>
          </a:p>
          <a:p>
            <a:r>
              <a:rPr lang="en-US" dirty="0" smtClean="0">
                <a:solidFill>
                  <a:srgbClr val="FF0000"/>
                </a:solidFill>
              </a:rPr>
              <a:t>Travelers could eat &amp; sleep &amp; switch to fresh horses which made this road popular &amp; successful</a:t>
            </a:r>
            <a:endParaRPr lang="en-US" dirty="0">
              <a:solidFill>
                <a:srgbClr val="FF0000"/>
              </a:solidFill>
            </a:endParaRPr>
          </a:p>
        </p:txBody>
      </p:sp>
      <p:pic>
        <p:nvPicPr>
          <p:cNvPr id="5" name="Content Placeholder 4" descr="a.jpg"/>
          <p:cNvPicPr>
            <a:picLocks noGrp="1" noChangeAspect="1"/>
          </p:cNvPicPr>
          <p:nvPr>
            <p:ph sz="half" idx="2"/>
          </p:nvPr>
        </p:nvPicPr>
        <p:blipFill>
          <a:blip r:embed="rId2"/>
          <a:srcRect t="-34510" b="-34510"/>
          <a:stretch>
            <a:fillRect/>
          </a:stretch>
        </p:blipFill>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Darius’s Canal</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Darius was obsessed on the riches that North Africa &amp; Egypt</a:t>
            </a:r>
          </a:p>
          <a:p>
            <a:endParaRPr lang="en-US" dirty="0" smtClean="0"/>
          </a:p>
          <a:p>
            <a:r>
              <a:rPr lang="en-US" dirty="0" smtClean="0"/>
              <a:t>He builds a huge canal which he names Darius’s Canal</a:t>
            </a:r>
          </a:p>
          <a:p>
            <a:endParaRPr lang="en-US" dirty="0" smtClean="0"/>
          </a:p>
          <a:p>
            <a:r>
              <a:rPr lang="en-US" dirty="0" smtClean="0"/>
              <a:t>It opens up new trade routes and enables the Persians to eventually conquer Egypt later in history</a:t>
            </a:r>
            <a:endParaRPr lang="en-US" dirty="0"/>
          </a:p>
        </p:txBody>
      </p:sp>
      <p:pic>
        <p:nvPicPr>
          <p:cNvPr id="5" name="Content Placeholder 4" descr="a.jpg"/>
          <p:cNvPicPr>
            <a:picLocks noGrp="1" noChangeAspect="1"/>
          </p:cNvPicPr>
          <p:nvPr>
            <p:ph sz="half" idx="2"/>
          </p:nvPr>
        </p:nvPicPr>
        <p:blipFill>
          <a:blip r:embed="rId2"/>
          <a:srcRect t="-155457" b="-155457"/>
          <a:stretch>
            <a:fillRect/>
          </a:stretch>
        </p:blipFill>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Emperor Darius Dies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solidFill>
                  <a:srgbClr val="FF0000"/>
                </a:solidFill>
              </a:rPr>
              <a:t>On the way back from the loss to the Greeks/Athenians at the Battle of Marathon Darius decides to return home to </a:t>
            </a:r>
            <a:r>
              <a:rPr lang="en-US" dirty="0" err="1" smtClean="0">
                <a:solidFill>
                  <a:srgbClr val="FF0000"/>
                </a:solidFill>
              </a:rPr>
              <a:t>Presepolis</a:t>
            </a:r>
            <a:endParaRPr lang="en-US" dirty="0" smtClean="0">
              <a:solidFill>
                <a:srgbClr val="FF0000"/>
              </a:solidFill>
            </a:endParaRPr>
          </a:p>
          <a:p>
            <a:endParaRPr lang="en-US" dirty="0" smtClean="0"/>
          </a:p>
          <a:p>
            <a:r>
              <a:rPr lang="en-US" dirty="0" smtClean="0"/>
              <a:t>He never makes it there as he is killed quelling a rebellion </a:t>
            </a:r>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6.H.</a:t>
            </a:r>
            <a:r>
              <a:rPr lang="en-US" b="1" dirty="0" smtClean="0"/>
              <a:t>2- Understand </a:t>
            </a:r>
            <a:r>
              <a:rPr lang="en-US" b="1" dirty="0"/>
              <a:t>the political, economic and/or social significance of historical events, issues, individuals and cultural groups</a:t>
            </a:r>
            <a:r>
              <a:rPr lang="en-US" b="1" dirty="0" smtClean="0"/>
              <a:t>.</a:t>
            </a:r>
          </a:p>
          <a:p>
            <a:endParaRPr lang="en-US" b="1" dirty="0" smtClean="0"/>
          </a:p>
          <a:p>
            <a:r>
              <a:rPr lang="en-US" dirty="0" smtClean="0"/>
              <a:t>6.C&amp;G.</a:t>
            </a:r>
            <a:r>
              <a:rPr lang="en-US" dirty="0" smtClean="0"/>
              <a:t>1- </a:t>
            </a:r>
            <a:r>
              <a:rPr lang="en-US" b="1" dirty="0" smtClean="0"/>
              <a:t>Understand </a:t>
            </a:r>
            <a:r>
              <a:rPr lang="en-US" b="1" dirty="0" smtClean="0"/>
              <a:t>the development of government in various civilizations, societies and regions</a:t>
            </a:r>
            <a:r>
              <a:rPr lang="en-US" b="1" dirty="0" smtClean="0"/>
              <a:t>.</a:t>
            </a:r>
          </a:p>
          <a:p>
            <a:endParaRPr lang="en-US" b="1" dirty="0" smtClean="0"/>
          </a:p>
          <a:p>
            <a:r>
              <a:rPr lang="en-US" dirty="0" smtClean="0"/>
              <a:t>6.C.</a:t>
            </a:r>
            <a:r>
              <a:rPr lang="en-US" dirty="0" smtClean="0"/>
              <a:t>1- </a:t>
            </a:r>
            <a:r>
              <a:rPr lang="en-US" b="1" dirty="0" smtClean="0"/>
              <a:t>Explain </a:t>
            </a:r>
            <a:r>
              <a:rPr lang="en-US" b="1" dirty="0" smtClean="0"/>
              <a:t>how the behaviors and practices of individuals and groups influenced societies, civilizations and regions</a:t>
            </a:r>
            <a:r>
              <a:rPr lang="en-US" b="1" dirty="0" smtClean="0"/>
              <a:t>.</a:t>
            </a:r>
          </a:p>
          <a:p>
            <a:endParaRPr lang="en-US" b="1" dirty="0" smtClean="0"/>
          </a:p>
          <a:p>
            <a:r>
              <a:rPr lang="en-US" b="1" dirty="0" smtClean="0"/>
              <a:t>6.G.</a:t>
            </a:r>
            <a:r>
              <a:rPr lang="en-US" b="1" dirty="0" smtClean="0"/>
              <a:t>1- Understand </a:t>
            </a:r>
            <a:r>
              <a:rPr lang="en-US" b="1" dirty="0" smtClean="0"/>
              <a:t>geographic factors that influenced the emergence, expansion and decline of civilizations, societies and regions (i.e. Africa, Asia, Europe, and the Americas) over time</a:t>
            </a:r>
            <a:r>
              <a:rPr lang="en-US" b="1" dirty="0" smtClean="0"/>
              <a:t>.</a:t>
            </a:r>
          </a:p>
          <a:p>
            <a:endParaRPr lang="en-US" b="1" dirty="0" smtClean="0"/>
          </a:p>
          <a:p>
            <a:r>
              <a:rPr lang="en-US" dirty="0" smtClean="0"/>
              <a:t>6.E.1</a:t>
            </a:r>
            <a:r>
              <a:rPr lang="en-US" b="1" dirty="0" smtClean="0"/>
              <a:t>Understand how the physical environment and human interaction affected the economic activities of various civilizations, societies and regions.</a:t>
            </a:r>
            <a:endParaRPr lang="en-US" b="1" dirty="0" smtClean="0"/>
          </a:p>
          <a:p>
            <a:endParaRPr lang="en-US" b="1"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Xerxes Becomes King</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Xerxes was the son of Emperor Darius</a:t>
            </a:r>
          </a:p>
          <a:p>
            <a:endParaRPr lang="en-US" dirty="0" smtClean="0"/>
          </a:p>
          <a:p>
            <a:r>
              <a:rPr lang="en-US" dirty="0" smtClean="0"/>
              <a:t>He had been the King in waiting his whole life knowing that when his father died he would become King of Persia</a:t>
            </a:r>
          </a:p>
          <a:p>
            <a:endParaRPr lang="en-US" dirty="0" smtClean="0"/>
          </a:p>
          <a:p>
            <a:r>
              <a:rPr lang="en-US" dirty="0" smtClean="0"/>
              <a:t>He was not like Cyrus the Great or his father Emperor Darius as he was bent on World domination</a:t>
            </a:r>
            <a:endParaRPr lang="en-US" dirty="0"/>
          </a:p>
        </p:txBody>
      </p:sp>
      <p:pic>
        <p:nvPicPr>
          <p:cNvPr id="5" name="Content Placeholder 4" descr="a.jpg"/>
          <p:cNvPicPr>
            <a:picLocks noGrp="1" noChangeAspect="1"/>
          </p:cNvPicPr>
          <p:nvPr>
            <p:ph sz="half" idx="2"/>
          </p:nvPr>
        </p:nvPicPr>
        <p:blipFill>
          <a:blip r:embed="rId2"/>
          <a:srcRect l="-2846" r="-2846"/>
          <a:stretch>
            <a:fillRect/>
          </a:stretch>
        </p:blipFill>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Xerxes the Military Leader</a:t>
            </a:r>
            <a:endParaRPr lang="en-US" dirty="0"/>
          </a:p>
        </p:txBody>
      </p:sp>
      <p:sp>
        <p:nvSpPr>
          <p:cNvPr id="3" name="Content Placeholder 2"/>
          <p:cNvSpPr>
            <a:spLocks noGrp="1"/>
          </p:cNvSpPr>
          <p:nvPr>
            <p:ph sz="half" idx="1"/>
          </p:nvPr>
        </p:nvSpPr>
        <p:spPr/>
        <p:txBody>
          <a:bodyPr/>
          <a:lstStyle/>
          <a:p>
            <a:r>
              <a:rPr lang="en-US" dirty="0" smtClean="0"/>
              <a:t>Xerxes wanted to become the Greatest Military Leader</a:t>
            </a:r>
          </a:p>
          <a:p>
            <a:endParaRPr lang="en-US" dirty="0" smtClean="0"/>
          </a:p>
          <a:p>
            <a:r>
              <a:rPr lang="en-US" dirty="0" smtClean="0"/>
              <a:t>He is instant on defeating the Greeks and avenging his father’s loss at the Battle of Marathon </a:t>
            </a:r>
            <a:endParaRPr lang="en-US" dirty="0"/>
          </a:p>
        </p:txBody>
      </p:sp>
      <p:pic>
        <p:nvPicPr>
          <p:cNvPr id="5" name="Content Placeholder 4" descr="a.jpg"/>
          <p:cNvPicPr>
            <a:picLocks noGrp="1" noChangeAspect="1"/>
          </p:cNvPicPr>
          <p:nvPr>
            <p:ph sz="half" idx="2"/>
          </p:nvPr>
        </p:nvPicPr>
        <p:blipFill>
          <a:blip r:embed="rId2"/>
          <a:srcRect t="-31641" b="-31641"/>
          <a:stretch>
            <a:fillRect/>
          </a:stretch>
        </p:blipFill>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Xerxes Defeats Greece</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solidFill>
                  <a:srgbClr val="FF0000"/>
                </a:solidFill>
              </a:rPr>
              <a:t>Xerxes defeats the Spartans at Thermopylae in 480 B.C.E. brining over 200,000 warriors, the largest army the world has ever seen and marches to Greece capital city of Athens &amp; burns it to the ground</a:t>
            </a:r>
          </a:p>
          <a:p>
            <a:endParaRPr lang="en-US" dirty="0" smtClean="0"/>
          </a:p>
          <a:p>
            <a:r>
              <a:rPr lang="en-US" dirty="0" smtClean="0"/>
              <a:t>Xerxes wants to finish off the Greeks</a:t>
            </a:r>
          </a:p>
          <a:p>
            <a:endParaRPr lang="en-US" dirty="0" smtClean="0"/>
          </a:p>
          <a:p>
            <a:r>
              <a:rPr lang="en-US" dirty="0" smtClean="0"/>
              <a:t>He decides to launch an all out Naval assault at the Battle of Salamis  </a:t>
            </a:r>
            <a:endParaRPr lang="en-US" dirty="0"/>
          </a:p>
        </p:txBody>
      </p:sp>
      <p:pic>
        <p:nvPicPr>
          <p:cNvPr id="5" name="Content Placeholder 4" descr="a.jpg"/>
          <p:cNvPicPr>
            <a:picLocks noGrp="1" noChangeAspect="1"/>
          </p:cNvPicPr>
          <p:nvPr>
            <p:ph sz="half" idx="2"/>
          </p:nvPr>
        </p:nvPicPr>
        <p:blipFill>
          <a:blip r:embed="rId2"/>
          <a:srcRect t="-31641" b="-31641"/>
          <a:stretch>
            <a:fillRect/>
          </a:stretch>
        </p:blipFill>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Xerxes Loses at Salamis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Xerxes massive navy suffers another defeat at the Battle of Salamis from the Greeks very similar to his father’s defeat by the Greeks at the Battle of Marathon</a:t>
            </a:r>
          </a:p>
          <a:p>
            <a:endParaRPr lang="en-US" dirty="0" smtClean="0"/>
          </a:p>
          <a:p>
            <a:r>
              <a:rPr lang="en-US" dirty="0" smtClean="0"/>
              <a:t>All but one ship was lost. The one ship to escape was captained by the only woman naval captain in the Persian navy</a:t>
            </a:r>
          </a:p>
          <a:p>
            <a:endParaRPr lang="en-US" dirty="0" smtClean="0"/>
          </a:p>
          <a:p>
            <a:r>
              <a:rPr lang="en-US" dirty="0" smtClean="0"/>
              <a:t>To this Xerxes was very proud of her stating “My men are becoming women &amp; my women are becoming men”.</a:t>
            </a:r>
          </a:p>
        </p:txBody>
      </p:sp>
      <p:pic>
        <p:nvPicPr>
          <p:cNvPr id="5" name="Content Placeholder 4" descr="a.jpg"/>
          <p:cNvPicPr>
            <a:picLocks noGrp="1" noChangeAspect="1"/>
          </p:cNvPicPr>
          <p:nvPr>
            <p:ph sz="half" idx="2"/>
          </p:nvPr>
        </p:nvPicPr>
        <p:blipFill>
          <a:blip r:embed="rId2"/>
          <a:srcRect t="-29878" b="-29878"/>
          <a:stretch>
            <a:fillRect/>
          </a:stretch>
        </p:blipFill>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Blow to Persia</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solidFill>
                  <a:srgbClr val="FF0000"/>
                </a:solidFill>
              </a:rPr>
              <a:t>Alexander the Great of Macedonia (Greece) deals the Persians their final blow</a:t>
            </a:r>
          </a:p>
          <a:p>
            <a:endParaRPr lang="en-US" dirty="0" smtClean="0"/>
          </a:p>
          <a:p>
            <a:r>
              <a:rPr lang="en-US" dirty="0" smtClean="0"/>
              <a:t>In 330 B.C.E. Alexander the Great was at the gates of </a:t>
            </a:r>
            <a:r>
              <a:rPr lang="en-US" dirty="0" err="1" smtClean="0"/>
              <a:t>Presepolis</a:t>
            </a:r>
            <a:endParaRPr lang="en-US" dirty="0" smtClean="0"/>
          </a:p>
          <a:p>
            <a:endParaRPr lang="en-US" dirty="0" smtClean="0"/>
          </a:p>
          <a:p>
            <a:r>
              <a:rPr lang="en-US" dirty="0" smtClean="0"/>
              <a:t>They defeated the Persians and burned </a:t>
            </a:r>
            <a:r>
              <a:rPr lang="en-US" dirty="0" err="1" smtClean="0"/>
              <a:t>Presepolis</a:t>
            </a:r>
            <a:r>
              <a:rPr lang="en-US" dirty="0" smtClean="0"/>
              <a:t> to the ground</a:t>
            </a:r>
          </a:p>
          <a:p>
            <a:endParaRPr lang="en-US" dirty="0" smtClean="0"/>
          </a:p>
          <a:p>
            <a:r>
              <a:rPr lang="en-US" dirty="0" smtClean="0"/>
              <a:t>This marked the end of the Great Persian Empire</a:t>
            </a:r>
            <a:endParaRPr lang="en-US" dirty="0"/>
          </a:p>
        </p:txBody>
      </p:sp>
      <p:pic>
        <p:nvPicPr>
          <p:cNvPr id="7" name="Content Placeholder 6" descr="a.jpg"/>
          <p:cNvPicPr>
            <a:picLocks noGrp="1" noChangeAspect="1"/>
          </p:cNvPicPr>
          <p:nvPr>
            <p:ph sz="half" idx="2"/>
          </p:nvPr>
        </p:nvPicPr>
        <p:blipFill>
          <a:blip r:embed="rId2"/>
          <a:srcRect t="-27450" b="-27450"/>
          <a:stretch>
            <a:fillRect/>
          </a:stretch>
        </p:blipFill>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Points</a:t>
            </a:r>
            <a:endParaRPr lang="en-US" dirty="0"/>
          </a:p>
        </p:txBody>
      </p:sp>
      <p:sp>
        <p:nvSpPr>
          <p:cNvPr id="3" name="Content Placeholder 2"/>
          <p:cNvSpPr>
            <a:spLocks noGrp="1"/>
          </p:cNvSpPr>
          <p:nvPr>
            <p:ph sz="half" idx="1"/>
          </p:nvPr>
        </p:nvSpPr>
        <p:spPr/>
        <p:txBody>
          <a:bodyPr>
            <a:noAutofit/>
          </a:bodyPr>
          <a:lstStyle/>
          <a:p>
            <a:r>
              <a:rPr lang="en-US" sz="1600" dirty="0" smtClean="0"/>
              <a:t>6.H.</a:t>
            </a:r>
            <a:r>
              <a:rPr lang="en-US" sz="1600" dirty="0" smtClean="0"/>
              <a:t>2.3 (Transportation &amp; Communication) The Royal Road transformed the Persian Empire because it connected so the whole empire could communicate &amp; trade with each other</a:t>
            </a:r>
          </a:p>
          <a:p>
            <a:endParaRPr lang="en-US" sz="1600" dirty="0" smtClean="0"/>
          </a:p>
          <a:p>
            <a:r>
              <a:rPr lang="en-US" sz="1600" dirty="0" smtClean="0"/>
              <a:t>6.H.2.1</a:t>
            </a:r>
            <a:r>
              <a:rPr lang="en-US" sz="1600" dirty="0" smtClean="0"/>
              <a:t> (Invasions &amp; Conquests) Invasions &amp; Conquests by Cyrus the Great, Darius, &amp; Xerxes expanded the Persian Empire</a:t>
            </a:r>
          </a:p>
          <a:p>
            <a:endParaRPr lang="en-US" sz="1600" dirty="0" smtClean="0"/>
          </a:p>
          <a:p>
            <a:r>
              <a:rPr lang="en-US" sz="1600" dirty="0" smtClean="0"/>
              <a:t>6.H.2.4</a:t>
            </a:r>
            <a:r>
              <a:rPr lang="en-US" sz="1600" dirty="0" smtClean="0"/>
              <a:t> (Important Historical Figures) Cyrus the Great became an important historical figure for freeing the Jews from Babylonia through his Edict of Restoration</a:t>
            </a:r>
          </a:p>
          <a:p>
            <a:endParaRPr lang="en-US" sz="1600" dirty="0" smtClean="0"/>
          </a:p>
          <a:p>
            <a:r>
              <a:rPr lang="en-US" sz="1600" dirty="0" smtClean="0"/>
              <a:t>6.C&amp;G.1.1</a:t>
            </a:r>
            <a:r>
              <a:rPr lang="en-US" sz="1600" dirty="0" smtClean="0"/>
              <a:t>  (Absolute Monarchy) The Persian Empire operated under Absolute Monarchy where the King (Cyrus the Great, Darius, &amp; Xerxes) had all the power</a:t>
            </a:r>
            <a:endParaRPr lang="en-US" sz="1600" dirty="0"/>
          </a:p>
        </p:txBody>
      </p:sp>
      <p:sp>
        <p:nvSpPr>
          <p:cNvPr id="4" name="Content Placeholder 3"/>
          <p:cNvSpPr>
            <a:spLocks noGrp="1"/>
          </p:cNvSpPr>
          <p:nvPr>
            <p:ph sz="half" idx="2"/>
          </p:nvPr>
        </p:nvSpPr>
        <p:spPr/>
        <p:txBody>
          <a:bodyPr>
            <a:normAutofit fontScale="92500" lnSpcReduction="20000"/>
          </a:bodyPr>
          <a:lstStyle/>
          <a:p>
            <a:r>
              <a:rPr lang="en-US" sz="1700" dirty="0" smtClean="0"/>
              <a:t>6.C&amp;G.1.2</a:t>
            </a:r>
            <a:r>
              <a:rPr lang="en-US" sz="1700" dirty="0" smtClean="0"/>
              <a:t>  (Liberty) Cyrus the Great was known for giving the people he conquered their freedom to continue to practice their religion &amp; customs which made him a popular ruler</a:t>
            </a:r>
          </a:p>
          <a:p>
            <a:endParaRPr lang="en-US" sz="1700" dirty="0" smtClean="0"/>
          </a:p>
          <a:p>
            <a:r>
              <a:rPr lang="en-US" sz="1700" dirty="0" smtClean="0"/>
              <a:t>6.C.1.2</a:t>
            </a:r>
            <a:r>
              <a:rPr lang="en-US" sz="1700" dirty="0" smtClean="0"/>
              <a:t>  (Religion Zoroastrianism) The Persian Empire marked the first time where a civilization was monotheistic </a:t>
            </a:r>
          </a:p>
          <a:p>
            <a:endParaRPr lang="en-US" sz="1700" dirty="0" smtClean="0"/>
          </a:p>
          <a:p>
            <a:r>
              <a:rPr lang="en-US" sz="1700" dirty="0" smtClean="0"/>
              <a:t>6.G.1.4</a:t>
            </a:r>
            <a:r>
              <a:rPr lang="en-US" sz="1700" dirty="0" smtClean="0"/>
              <a:t>  (Farming Technology) The Persians used Qanat </a:t>
            </a:r>
            <a:r>
              <a:rPr lang="en-US" sz="1700" dirty="0" smtClean="0"/>
              <a:t>Irritation </a:t>
            </a:r>
            <a:r>
              <a:rPr lang="en-US" sz="1700" dirty="0" smtClean="0"/>
              <a:t>System to water their crops taking water from the mountains</a:t>
            </a:r>
          </a:p>
          <a:p>
            <a:endParaRPr lang="en-US" sz="1700" dirty="0" smtClean="0"/>
          </a:p>
          <a:p>
            <a:r>
              <a:rPr lang="en-US" sz="1700" dirty="0" smtClean="0"/>
              <a:t>6.E.1.1</a:t>
            </a:r>
            <a:r>
              <a:rPr lang="en-US" sz="1700" dirty="0" smtClean="0"/>
              <a:t>  (Conflict/Unequal Distribution of Wealth) The Persians invaded and created conflict with neighboring civilizations. By taking them over they accumulated more wealth than other civilizations in Mesopotamia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a:t>
            </a:r>
            <a:endParaRPr lang="en-US" dirty="0"/>
          </a:p>
        </p:txBody>
      </p:sp>
      <p:sp>
        <p:nvSpPr>
          <p:cNvPr id="3" name="Content Placeholder 2"/>
          <p:cNvSpPr>
            <a:spLocks noGrp="1"/>
          </p:cNvSpPr>
          <p:nvPr>
            <p:ph idx="1"/>
          </p:nvPr>
        </p:nvSpPr>
        <p:spPr/>
        <p:txBody>
          <a:bodyPr>
            <a:normAutofit fontScale="70000" lnSpcReduction="20000"/>
          </a:bodyPr>
          <a:lstStyle/>
          <a:p>
            <a:r>
              <a:rPr lang="en-US" dirty="0"/>
              <a:t>6.H.</a:t>
            </a:r>
            <a:r>
              <a:rPr lang="en-US" dirty="0" smtClean="0"/>
              <a:t>2.3 Explain </a:t>
            </a:r>
            <a:r>
              <a:rPr lang="en-US" dirty="0"/>
              <a:t>how innovation and/or technology transformed civilizations, societies and regions over time (e.g., agricultural technology, weaponry, transportation and communication)</a:t>
            </a:r>
            <a:r>
              <a:rPr lang="en-US" dirty="0" smtClean="0"/>
              <a:t>.</a:t>
            </a:r>
          </a:p>
          <a:p>
            <a:endParaRPr lang="en-US" dirty="0" smtClean="0"/>
          </a:p>
          <a:p>
            <a:r>
              <a:rPr lang="en-US" dirty="0" smtClean="0"/>
              <a:t>6.H.</a:t>
            </a:r>
            <a:r>
              <a:rPr lang="en-US" dirty="0" smtClean="0"/>
              <a:t>2.1  Explain </a:t>
            </a:r>
            <a:r>
              <a:rPr lang="en-US" dirty="0" smtClean="0"/>
              <a:t>how invasions, conquests and migrations affected various civilizations, societies and regions (e.g., Mongol invasion, The Crusades, the Peopling of the </a:t>
            </a:r>
            <a:r>
              <a:rPr lang="en-US" dirty="0" smtClean="0"/>
              <a:t>Americas</a:t>
            </a:r>
            <a:r>
              <a:rPr lang="en-US" dirty="0" smtClean="0"/>
              <a:t>,</a:t>
            </a:r>
            <a:r>
              <a:rPr lang="en-US" dirty="0" smtClean="0"/>
              <a:t> </a:t>
            </a:r>
            <a:r>
              <a:rPr lang="en-US" dirty="0" smtClean="0"/>
              <a:t>Alexander the </a:t>
            </a:r>
            <a:r>
              <a:rPr lang="en-US" dirty="0" smtClean="0"/>
              <a:t>Great, Cyrus the Great).</a:t>
            </a:r>
          </a:p>
          <a:p>
            <a:endParaRPr lang="en-US" dirty="0" smtClean="0"/>
          </a:p>
          <a:p>
            <a:r>
              <a:rPr lang="en-US" dirty="0" smtClean="0"/>
              <a:t>6.H.</a:t>
            </a:r>
            <a:r>
              <a:rPr lang="en-US" dirty="0" smtClean="0"/>
              <a:t>2.4  Explain </a:t>
            </a:r>
            <a:r>
              <a:rPr lang="en-US" dirty="0" smtClean="0"/>
              <a:t>the role that key historical figures and cultural groups had in transforming society (e.g., Mansa Musa, Confucius, Charlemagne and Qin Shi </a:t>
            </a:r>
            <a:r>
              <a:rPr lang="en-US" dirty="0" err="1" smtClean="0"/>
              <a:t>Huangdi</a:t>
            </a:r>
            <a:r>
              <a:rPr lang="en-US" dirty="0" smtClean="0"/>
              <a:t>, Cyrus the Great, Xerxes).</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6.C&amp;G.1.1  Explain the origins and structures of various governmental systems (e.g., democracy, absolute monarchy and constitutional monarchy).</a:t>
            </a:r>
          </a:p>
          <a:p>
            <a:endParaRPr lang="en-US" dirty="0" smtClean="0"/>
          </a:p>
          <a:p>
            <a:r>
              <a:rPr lang="en-US" dirty="0" smtClean="0"/>
              <a:t>6.C&amp;G.1.2  Summarize the ideas that shaped political thought in various civilizations, societies and regions (e.g., divine right, equality, liberty, citizen participation and integration of religious principles).</a:t>
            </a:r>
          </a:p>
          <a:p>
            <a:endParaRPr lang="en-US" dirty="0" smtClean="0"/>
          </a:p>
          <a:p>
            <a:r>
              <a:rPr lang="en-US" dirty="0" smtClean="0"/>
              <a:t>6.C.1.2  Explain how religion transformed various societies, civilizations and regions (e.g., beliefs, practices and spread of Buddhism, Christianity, Confucianism, Hinduism, Islam, Zoroastrianism and Judaism)</a:t>
            </a:r>
            <a:r>
              <a:rPr lang="en-US" dirty="0" smtClean="0"/>
              <a:t>.</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6.G.1.4  Explain how and why civilizations, societies and regions have used, modified and adapted to their environments (e.g., invention of tools, domestication of plants and animals, farming techniques and creation of dwellings).</a:t>
            </a:r>
          </a:p>
          <a:p>
            <a:endParaRPr lang="en-US" dirty="0" smtClean="0"/>
          </a:p>
          <a:p>
            <a:r>
              <a:rPr lang="en-US" dirty="0" smtClean="0"/>
              <a:t>6.E.</a:t>
            </a:r>
            <a:r>
              <a:rPr lang="en-US" dirty="0" smtClean="0"/>
              <a:t>1.1  Explain </a:t>
            </a:r>
            <a:r>
              <a:rPr lang="en-US" dirty="0" smtClean="0"/>
              <a:t>how conflict, compromise and negotiation over the availability of resources (i.e. natural, human and capital) impacted the economic development of various civilizations, societies and regions (e.g., competition for scarce resources, unequal distribution of wealth and the emergence of powerful trading networks).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Persians</a:t>
            </a:r>
            <a:endParaRPr lang="en-US" dirty="0"/>
          </a:p>
        </p:txBody>
      </p:sp>
      <p:sp>
        <p:nvSpPr>
          <p:cNvPr id="5" name="Content Placeholder 4"/>
          <p:cNvSpPr>
            <a:spLocks noGrp="1"/>
          </p:cNvSpPr>
          <p:nvPr>
            <p:ph sz="half" idx="1"/>
          </p:nvPr>
        </p:nvSpPr>
        <p:spPr/>
        <p:txBody>
          <a:bodyPr>
            <a:normAutofit fontScale="77500" lnSpcReduction="20000"/>
          </a:bodyPr>
          <a:lstStyle/>
          <a:p>
            <a:r>
              <a:rPr lang="en-US" dirty="0" smtClean="0"/>
              <a:t>The Persians started out as a nomadic people in the current country of Iran (desert)</a:t>
            </a:r>
          </a:p>
          <a:p>
            <a:endParaRPr lang="en-US" dirty="0" smtClean="0"/>
          </a:p>
          <a:p>
            <a:r>
              <a:rPr lang="en-US" dirty="0" smtClean="0"/>
              <a:t>In the beginning of their civilization they were an agricultural society</a:t>
            </a:r>
          </a:p>
          <a:p>
            <a:endParaRPr lang="en-US" dirty="0" smtClean="0"/>
          </a:p>
          <a:p>
            <a:r>
              <a:rPr lang="en-US" dirty="0" smtClean="0"/>
              <a:t>However under 3 great emperors they became the largest &amp; most feared military group in the ancient world</a:t>
            </a:r>
          </a:p>
          <a:p>
            <a:endParaRPr lang="en-US" dirty="0" smtClean="0"/>
          </a:p>
          <a:p>
            <a:r>
              <a:rPr lang="en-US" dirty="0" smtClean="0"/>
              <a:t>Here is their story</a:t>
            </a:r>
            <a:endParaRPr lang="en-US" dirty="0"/>
          </a:p>
        </p:txBody>
      </p:sp>
      <p:pic>
        <p:nvPicPr>
          <p:cNvPr id="7" name="Content Placeholder 6" descr="a.jpg"/>
          <p:cNvPicPr>
            <a:picLocks noGrp="1" noChangeAspect="1"/>
          </p:cNvPicPr>
          <p:nvPr>
            <p:ph sz="half" idx="2"/>
          </p:nvPr>
        </p:nvPicPr>
        <p:blipFill>
          <a:blip r:embed="rId2"/>
          <a:srcRect t="-24808" b="-24808"/>
          <a:stretch>
            <a:fillRect/>
          </a:stretch>
        </p:blipFill>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were</a:t>
            </a:r>
            <a:r>
              <a:rPr lang="en-US" dirty="0" smtClean="0"/>
              <a:t> 3</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In Mesopotamia there were two civilization sprouting up</a:t>
            </a:r>
          </a:p>
          <a:p>
            <a:endParaRPr lang="en-US" dirty="0" smtClean="0"/>
          </a:p>
          <a:p>
            <a:r>
              <a:rPr lang="en-US" dirty="0" smtClean="0"/>
              <a:t>The </a:t>
            </a:r>
            <a:r>
              <a:rPr lang="en-US" dirty="0" smtClean="0"/>
              <a:t>Medes </a:t>
            </a:r>
            <a:r>
              <a:rPr lang="en-US" dirty="0" smtClean="0"/>
              <a:t>to the </a:t>
            </a:r>
            <a:r>
              <a:rPr lang="en-US" dirty="0" smtClean="0"/>
              <a:t>North</a:t>
            </a:r>
            <a:r>
              <a:rPr lang="en-US" dirty="0" smtClean="0"/>
              <a:t>, Babylonia &amp;</a:t>
            </a:r>
            <a:r>
              <a:rPr lang="en-US" dirty="0" smtClean="0"/>
              <a:t> </a:t>
            </a:r>
            <a:r>
              <a:rPr lang="en-US" dirty="0" smtClean="0"/>
              <a:t>Persia to the </a:t>
            </a:r>
            <a:r>
              <a:rPr lang="en-US" dirty="0" smtClean="0"/>
              <a:t>South</a:t>
            </a:r>
          </a:p>
          <a:p>
            <a:endParaRPr lang="en-US" dirty="0" smtClean="0"/>
          </a:p>
          <a:p>
            <a:r>
              <a:rPr lang="en-US" dirty="0" smtClean="0"/>
              <a:t>There would be only room for one great empire in the region</a:t>
            </a:r>
            <a:endParaRPr lang="en-US" dirty="0"/>
          </a:p>
        </p:txBody>
      </p:sp>
      <p:pic>
        <p:nvPicPr>
          <p:cNvPr id="5" name="Content Placeholder 4" descr="a.jpg"/>
          <p:cNvPicPr>
            <a:picLocks noGrp="1" noChangeAspect="1"/>
          </p:cNvPicPr>
          <p:nvPr>
            <p:ph sz="half" idx="2"/>
          </p:nvPr>
        </p:nvPicPr>
        <p:blipFill>
          <a:blip r:embed="rId2"/>
          <a:srcRect t="-57571" b="-57571"/>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Qanat Irritation System</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The Persians needed a water source for their crops</a:t>
            </a:r>
          </a:p>
          <a:p>
            <a:endParaRPr lang="en-US" dirty="0" smtClean="0"/>
          </a:p>
          <a:p>
            <a:r>
              <a:rPr lang="en-US" dirty="0" smtClean="0"/>
              <a:t>They utilized an irrigation technique called the Qanat</a:t>
            </a:r>
          </a:p>
          <a:p>
            <a:endParaRPr lang="en-US" dirty="0" smtClean="0"/>
          </a:p>
          <a:p>
            <a:r>
              <a:rPr lang="en-US" dirty="0" smtClean="0"/>
              <a:t>Because Persia started in present day Iran mountains were there</a:t>
            </a:r>
          </a:p>
          <a:p>
            <a:endParaRPr lang="en-US" dirty="0" smtClean="0"/>
          </a:p>
          <a:p>
            <a:r>
              <a:rPr lang="en-US" dirty="0" smtClean="0"/>
              <a:t>Because of the altitude of the mountains snow &amp; ice would accumulate at the top</a:t>
            </a:r>
          </a:p>
          <a:p>
            <a:endParaRPr lang="en-US" dirty="0" smtClean="0"/>
          </a:p>
          <a:p>
            <a:r>
              <a:rPr lang="en-US" dirty="0" smtClean="0"/>
              <a:t>They used those mountains downward slope to draw water from the top of the mountains</a:t>
            </a:r>
          </a:p>
          <a:p>
            <a:endParaRPr lang="en-US" dirty="0"/>
          </a:p>
          <a:p>
            <a:endParaRPr lang="en-US" dirty="0"/>
          </a:p>
        </p:txBody>
      </p:sp>
      <p:pic>
        <p:nvPicPr>
          <p:cNvPr id="5" name="Content Placeholder 4" descr="a.jpg"/>
          <p:cNvPicPr>
            <a:picLocks noGrp="1" noChangeAspect="1"/>
          </p:cNvPicPr>
          <p:nvPr>
            <p:ph sz="half" idx="2"/>
          </p:nvPr>
        </p:nvPicPr>
        <p:blipFill>
          <a:blip r:embed="rId2"/>
          <a:srcRect t="-50060" b="-50060"/>
          <a:stretch>
            <a:fillRect/>
          </a:stretch>
        </p:blip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466</TotalTime>
  <Words>2006</Words>
  <Application>Microsoft Macintosh PowerPoint</Application>
  <PresentationFormat>On-screen Show (4:3)</PresentationFormat>
  <Paragraphs>232</Paragraphs>
  <Slides>35</Slides>
  <Notes>0</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Office Theme</vt:lpstr>
      <vt:lpstr>Slide 1</vt:lpstr>
      <vt:lpstr>Ancient Civilizations of Mesopotamia</vt:lpstr>
      <vt:lpstr>Essential Standard</vt:lpstr>
      <vt:lpstr>Clarifying Objective</vt:lpstr>
      <vt:lpstr>Clarifying Objective</vt:lpstr>
      <vt:lpstr>Clarifying Objective</vt:lpstr>
      <vt:lpstr>The Persians</vt:lpstr>
      <vt:lpstr>There were 3</vt:lpstr>
      <vt:lpstr>Qanat Irritation System</vt:lpstr>
      <vt:lpstr>SLOPE</vt:lpstr>
      <vt:lpstr>Qanat Irritation System</vt:lpstr>
      <vt:lpstr>Absolute Monarchy</vt:lpstr>
      <vt:lpstr>Cyrus The Great </vt:lpstr>
      <vt:lpstr>Cyrus The Great</vt:lpstr>
      <vt:lpstr>RESPECT</vt:lpstr>
      <vt:lpstr>Zoroastrianism </vt:lpstr>
      <vt:lpstr>Human Rights &amp; Cyrus Cylinder</vt:lpstr>
      <vt:lpstr>Defeating Medes</vt:lpstr>
      <vt:lpstr>Conquering Babylon </vt:lpstr>
      <vt:lpstr>Edict of Restoration</vt:lpstr>
      <vt:lpstr>Expanding his Empire</vt:lpstr>
      <vt:lpstr>Emperor Darius</vt:lpstr>
      <vt:lpstr>Emperor Darius</vt:lpstr>
      <vt:lpstr>Presepolis </vt:lpstr>
      <vt:lpstr>Persian Empire Grows Again</vt:lpstr>
      <vt:lpstr>The Royal Road</vt:lpstr>
      <vt:lpstr>The Royal Road</vt:lpstr>
      <vt:lpstr>Darius’s Canal</vt:lpstr>
      <vt:lpstr>Emperor Darius Dies</vt:lpstr>
      <vt:lpstr> Xerxes Becomes King</vt:lpstr>
      <vt:lpstr>Xerxes the Military Leader</vt:lpstr>
      <vt:lpstr>Xerxes Defeats Greece</vt:lpstr>
      <vt:lpstr>Xerxes Loses at Salamis</vt:lpstr>
      <vt:lpstr>The Final Blow to Persia</vt:lpstr>
      <vt:lpstr>Important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Garbisch</dc:creator>
  <cp:lastModifiedBy>Andrew Garbisch</cp:lastModifiedBy>
  <cp:revision>15</cp:revision>
  <dcterms:created xsi:type="dcterms:W3CDTF">2013-10-13T21:35:16Z</dcterms:created>
  <dcterms:modified xsi:type="dcterms:W3CDTF">2013-10-13T22:17:45Z</dcterms:modified>
</cp:coreProperties>
</file>