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Default Extension="gif" ContentType="image/gi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6" r:id="rId3"/>
    <p:sldId id="258" r:id="rId4"/>
    <p:sldId id="259" r:id="rId5"/>
    <p:sldId id="292" r:id="rId6"/>
    <p:sldId id="296" r:id="rId7"/>
    <p:sldId id="268" r:id="rId8"/>
    <p:sldId id="297" r:id="rId9"/>
    <p:sldId id="299" r:id="rId10"/>
    <p:sldId id="264" r:id="rId11"/>
    <p:sldId id="298" r:id="rId12"/>
    <p:sldId id="283" r:id="rId13"/>
    <p:sldId id="262" r:id="rId14"/>
    <p:sldId id="261" r:id="rId15"/>
    <p:sldId id="293" r:id="rId16"/>
    <p:sldId id="263" r:id="rId17"/>
    <p:sldId id="265" r:id="rId18"/>
    <p:sldId id="294" r:id="rId19"/>
    <p:sldId id="266" r:id="rId20"/>
    <p:sldId id="269" r:id="rId21"/>
    <p:sldId id="267" r:id="rId22"/>
    <p:sldId id="270" r:id="rId23"/>
    <p:sldId id="271" r:id="rId24"/>
    <p:sldId id="272" r:id="rId25"/>
    <p:sldId id="274" r:id="rId26"/>
    <p:sldId id="273" r:id="rId27"/>
    <p:sldId id="277" r:id="rId28"/>
    <p:sldId id="275" r:id="rId29"/>
    <p:sldId id="276" r:id="rId30"/>
    <p:sldId id="278" r:id="rId31"/>
    <p:sldId id="281" r:id="rId32"/>
    <p:sldId id="279" r:id="rId33"/>
    <p:sldId id="282" r:id="rId34"/>
    <p:sldId id="284" r:id="rId35"/>
    <p:sldId id="280" r:id="rId36"/>
    <p:sldId id="286" r:id="rId37"/>
    <p:sldId id="289" r:id="rId38"/>
    <p:sldId id="287" r:id="rId39"/>
    <p:sldId id="288" r:id="rId40"/>
    <p:sldId id="290" r:id="rId41"/>
    <p:sldId id="285" r:id="rId42"/>
    <p:sldId id="291"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1" d="100"/>
          <a:sy n="91" d="100"/>
        </p:scale>
        <p:origin x="-8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F4898A-67F6-CA48-86F0-C82FBB3300A9}" type="datetimeFigureOut">
              <a:rPr lang="en-US" smtClean="0"/>
              <a:pPr/>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4898A-67F6-CA48-86F0-C82FBB3300A9}" type="datetimeFigureOut">
              <a:rPr lang="en-US" smtClean="0"/>
              <a:pPr/>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4898A-67F6-CA48-86F0-C82FBB3300A9}" type="datetimeFigureOut">
              <a:rPr lang="en-US" smtClean="0"/>
              <a:pPr/>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4898A-67F6-CA48-86F0-C82FBB3300A9}" type="datetimeFigureOut">
              <a:rPr lang="en-US" smtClean="0"/>
              <a:pPr/>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F4898A-67F6-CA48-86F0-C82FBB3300A9}" type="datetimeFigureOut">
              <a:rPr lang="en-US" smtClean="0"/>
              <a:pPr/>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F4898A-67F6-CA48-86F0-C82FBB3300A9}" type="datetimeFigureOut">
              <a:rPr lang="en-US" smtClean="0"/>
              <a:pPr/>
              <a:t>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F4898A-67F6-CA48-86F0-C82FBB3300A9}" type="datetimeFigureOut">
              <a:rPr lang="en-US" smtClean="0"/>
              <a:pPr/>
              <a:t>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F4898A-67F6-CA48-86F0-C82FBB3300A9}" type="datetimeFigureOut">
              <a:rPr lang="en-US" smtClean="0"/>
              <a:pPr/>
              <a:t>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4898A-67F6-CA48-86F0-C82FBB3300A9}" type="datetimeFigureOut">
              <a:rPr lang="en-US" smtClean="0"/>
              <a:pPr/>
              <a:t>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4898A-67F6-CA48-86F0-C82FBB3300A9}" type="datetimeFigureOut">
              <a:rPr lang="en-US" smtClean="0"/>
              <a:pPr/>
              <a:t>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4898A-67F6-CA48-86F0-C82FBB3300A9}" type="datetimeFigureOut">
              <a:rPr lang="en-US" smtClean="0"/>
              <a:pPr/>
              <a:t>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7ED11-F928-C540-A798-11E7B219A6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36000">
              <a:schemeClr val="accent3">
                <a:lumMod val="40000"/>
                <a:lumOff val="60000"/>
              </a:schemeClr>
            </a:gs>
            <a:gs pos="100000">
              <a:srgbClr val="FFFFFF"/>
            </a:gs>
            <a:gs pos="99000">
              <a:schemeClr val="accent2">
                <a:lumMod val="7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4898A-67F6-CA48-86F0-C82FBB3300A9}" type="datetimeFigureOut">
              <a:rPr lang="en-US" smtClean="0"/>
              <a:pPr/>
              <a:t>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7ED11-F928-C540-A798-11E7B219A6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BU4CujyYEp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ZO1r2dvLSKo" TargetMode="External"/><Relationship Id="rId3" Type="http://schemas.openxmlformats.org/officeDocument/2006/relationships/hyperlink" Target="http://www.youtube.com/watch?v=_w5NGOHbgT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0.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5yEPWGUCQYE"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Kfg1YE-BqTc"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3.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4.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5.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4.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6.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7.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Babylonia</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Ancient Babylon sits on the Euphrates River </a:t>
            </a:r>
          </a:p>
          <a:p>
            <a:endParaRPr lang="en-US" dirty="0" smtClean="0"/>
          </a:p>
          <a:p>
            <a:r>
              <a:rPr lang="en-US" dirty="0" smtClean="0"/>
              <a:t>It is located in present day Iraq</a:t>
            </a:r>
          </a:p>
          <a:p>
            <a:endParaRPr lang="en-US" dirty="0" smtClean="0"/>
          </a:p>
          <a:p>
            <a:r>
              <a:rPr lang="en-US" dirty="0" smtClean="0"/>
              <a:t>It was home to the Jewish exile, one of the 7 wonders of the ancient world &amp; had some of the most fertile soil in all the world</a:t>
            </a:r>
            <a:endParaRPr lang="en-US" dirty="0"/>
          </a:p>
        </p:txBody>
      </p:sp>
      <p:pic>
        <p:nvPicPr>
          <p:cNvPr id="6" name="Content Placeholder 5" descr="a.jpg"/>
          <p:cNvPicPr>
            <a:picLocks noGrp="1" noChangeAspect="1"/>
          </p:cNvPicPr>
          <p:nvPr>
            <p:ph sz="half" idx="2"/>
          </p:nvPr>
        </p:nvPicPr>
        <p:blipFill>
          <a:blip r:embed="rId2"/>
          <a:srcRect t="-21239" b="-21239"/>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Scarcity of Resources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Ancient Babylonians did not have access to many natural resources…</a:t>
            </a:r>
          </a:p>
          <a:p>
            <a:pPr lvl="1"/>
            <a:r>
              <a:rPr lang="en-US" dirty="0" smtClean="0"/>
              <a:t>Timber</a:t>
            </a:r>
          </a:p>
          <a:p>
            <a:pPr lvl="1"/>
            <a:r>
              <a:rPr lang="en-US" dirty="0" smtClean="0"/>
              <a:t>Metal</a:t>
            </a:r>
          </a:p>
          <a:p>
            <a:pPr lvl="1"/>
            <a:r>
              <a:rPr lang="en-US" dirty="0" smtClean="0"/>
              <a:t>Wine </a:t>
            </a:r>
          </a:p>
          <a:p>
            <a:pPr lvl="1"/>
            <a:r>
              <a:rPr lang="en-US" dirty="0" smtClean="0"/>
              <a:t>Stone</a:t>
            </a:r>
          </a:p>
          <a:p>
            <a:endParaRPr lang="en-US" dirty="0" smtClean="0"/>
          </a:p>
          <a:p>
            <a:r>
              <a:rPr lang="en-US" dirty="0" smtClean="0"/>
              <a:t>They did however grow a lot of crops &amp; produce textiles which they traded for the things they didn’t have</a:t>
            </a:r>
          </a:p>
          <a:p>
            <a:endParaRPr lang="en-US" dirty="0" smtClean="0"/>
          </a:p>
          <a:p>
            <a:r>
              <a:rPr lang="en-US" dirty="0" smtClean="0"/>
              <a:t>Babylonians were dependent on other civilizations for timber, metal, wine &amp; stone</a:t>
            </a:r>
          </a:p>
          <a:p>
            <a:endParaRPr lang="en-US" dirty="0" smtClean="0"/>
          </a:p>
          <a:p>
            <a:pPr>
              <a:buNone/>
            </a:pPr>
            <a:endParaRPr lang="en-US" dirty="0" smtClean="0"/>
          </a:p>
          <a:p>
            <a:endParaRPr lang="en-US" dirty="0" smtClean="0"/>
          </a:p>
          <a:p>
            <a:endParaRPr lang="en-US" dirty="0"/>
          </a:p>
        </p:txBody>
      </p:sp>
      <p:pic>
        <p:nvPicPr>
          <p:cNvPr id="5" name="Content Placeholder 4" descr="a.jpg"/>
          <p:cNvPicPr>
            <a:picLocks noGrp="1" noChangeAspect="1"/>
          </p:cNvPicPr>
          <p:nvPr>
            <p:ph sz="half" idx="2"/>
          </p:nvPr>
        </p:nvPicPr>
        <p:blipFill>
          <a:blip r:embed="rId2"/>
          <a:srcRect t="-25097" b="-25097"/>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City Babylon</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solidFill>
                  <a:srgbClr val="FFFF00"/>
                </a:solidFill>
              </a:rPr>
              <a:t>The Capital city of Babylonia was called Babylon</a:t>
            </a:r>
          </a:p>
          <a:p>
            <a:endParaRPr lang="en-US" dirty="0" smtClean="0">
              <a:solidFill>
                <a:srgbClr val="FFFF00"/>
              </a:solidFill>
            </a:endParaRPr>
          </a:p>
          <a:p>
            <a:r>
              <a:rPr lang="en-US" dirty="0" smtClean="0">
                <a:solidFill>
                  <a:srgbClr val="FFFF00"/>
                </a:solidFill>
              </a:rPr>
              <a:t>It was a grand and huge city</a:t>
            </a:r>
          </a:p>
          <a:p>
            <a:endParaRPr lang="en-US" dirty="0" smtClean="0">
              <a:solidFill>
                <a:srgbClr val="FFFF00"/>
              </a:solidFill>
            </a:endParaRPr>
          </a:p>
          <a:p>
            <a:r>
              <a:rPr lang="en-US" dirty="0" smtClean="0">
                <a:solidFill>
                  <a:srgbClr val="FFFF00"/>
                </a:solidFill>
              </a:rPr>
              <a:t>It was guarded by the Gate of Ishtar</a:t>
            </a:r>
          </a:p>
          <a:p>
            <a:endParaRPr lang="en-US" dirty="0" smtClean="0">
              <a:solidFill>
                <a:srgbClr val="FFFF00"/>
              </a:solidFill>
            </a:endParaRPr>
          </a:p>
          <a:p>
            <a:r>
              <a:rPr lang="en-US" dirty="0" smtClean="0">
                <a:solidFill>
                  <a:srgbClr val="FFFF00"/>
                </a:solidFill>
              </a:rPr>
              <a:t>It is still be excavated today by archeologists</a:t>
            </a:r>
            <a:endParaRPr lang="en-US" dirty="0">
              <a:solidFill>
                <a:srgbClr val="FFFF00"/>
              </a:solidFill>
            </a:endParaRPr>
          </a:p>
        </p:txBody>
      </p:sp>
      <p:sp>
        <p:nvSpPr>
          <p:cNvPr id="4" name="Content Placeholder 3"/>
          <p:cNvSpPr>
            <a:spLocks noGrp="1"/>
          </p:cNvSpPr>
          <p:nvPr>
            <p:ph sz="half" idx="2"/>
          </p:nvPr>
        </p:nvSpPr>
        <p:spPr/>
        <p:txBody>
          <a:bodyPr>
            <a:normAutofit fontScale="92500" lnSpcReduction="20000"/>
          </a:bodyPr>
          <a:lstStyle/>
          <a:p>
            <a:r>
              <a:rPr lang="en-US" dirty="0" smtClean="0">
                <a:hlinkClick r:id="rId2"/>
              </a:rPr>
              <a:t>http://www.youtube.com/watch?v=BU4CujyYEps</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Sumer &amp; Babylonia</a:t>
            </a:r>
            <a:endParaRPr lang="en-US" dirty="0"/>
          </a:p>
        </p:txBody>
      </p:sp>
      <p:sp>
        <p:nvSpPr>
          <p:cNvPr id="5" name="Content Placeholder 4"/>
          <p:cNvSpPr>
            <a:spLocks noGrp="1"/>
          </p:cNvSpPr>
          <p:nvPr>
            <p:ph sz="half" idx="1"/>
          </p:nvPr>
        </p:nvSpPr>
        <p:spPr/>
        <p:txBody>
          <a:bodyPr>
            <a:normAutofit fontScale="77500" lnSpcReduction="20000"/>
          </a:bodyPr>
          <a:lstStyle/>
          <a:p>
            <a:r>
              <a:rPr lang="en-US" dirty="0" smtClean="0"/>
              <a:t>In the last lesson we learned of the emergence, expansion &amp; decline of the world’s first civilization Sumer</a:t>
            </a:r>
          </a:p>
          <a:p>
            <a:endParaRPr lang="en-US" dirty="0" smtClean="0"/>
          </a:p>
          <a:p>
            <a:r>
              <a:rPr lang="en-US" dirty="0" smtClean="0"/>
              <a:t>They were taken over by the Babylonians in about 1700 B.C.E.</a:t>
            </a:r>
          </a:p>
          <a:p>
            <a:endParaRPr lang="en-US" dirty="0" smtClean="0"/>
          </a:p>
          <a:p>
            <a:r>
              <a:rPr lang="en-US" dirty="0" smtClean="0"/>
              <a:t>Before their take over the peoples of Sumer &amp; Babylon were friends</a:t>
            </a:r>
          </a:p>
          <a:p>
            <a:endParaRPr lang="en-US" dirty="0" smtClean="0"/>
          </a:p>
          <a:p>
            <a:r>
              <a:rPr lang="en-US" dirty="0" smtClean="0"/>
              <a:t>This was known as the time of King Hammurabi</a:t>
            </a:r>
            <a:endParaRPr lang="en-US" dirty="0"/>
          </a:p>
        </p:txBody>
      </p:sp>
      <p:pic>
        <p:nvPicPr>
          <p:cNvPr id="7" name="Content Placeholder 6" descr="a.jpg"/>
          <p:cNvPicPr>
            <a:picLocks noGrp="1" noChangeAspect="1"/>
          </p:cNvPicPr>
          <p:nvPr>
            <p:ph sz="half" idx="2"/>
          </p:nvPr>
        </p:nvPicPr>
        <p:blipFill>
          <a:blip r:embed="rId2"/>
          <a:srcRect t="-14613" b="-14613"/>
          <a:stretch>
            <a:fillRect/>
          </a:stretch>
        </p:blipFill>
        <p:spPr>
          <a:xfrm>
            <a:off x="4495800" y="1192200"/>
            <a:ext cx="4402667" cy="4933964"/>
          </a:xfr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Hammurabi</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King Hammurabi came to power when the Sumerian gods </a:t>
            </a:r>
            <a:r>
              <a:rPr lang="en-US" dirty="0" err="1" smtClean="0"/>
              <a:t>Anu</a:t>
            </a:r>
            <a:r>
              <a:rPr lang="en-US" dirty="0" smtClean="0"/>
              <a:t> &amp; </a:t>
            </a:r>
            <a:r>
              <a:rPr lang="en-US" dirty="0" err="1" smtClean="0"/>
              <a:t>Enlil</a:t>
            </a:r>
            <a:r>
              <a:rPr lang="en-US" dirty="0" smtClean="0"/>
              <a:t> entrusted information to a third god, Babylonian god </a:t>
            </a:r>
            <a:r>
              <a:rPr lang="en-US" dirty="0" err="1" smtClean="0"/>
              <a:t>Marduk</a:t>
            </a:r>
            <a:r>
              <a:rPr lang="en-US" dirty="0" smtClean="0"/>
              <a:t> that Hammurabi was destined to become a powerful King</a:t>
            </a:r>
          </a:p>
          <a:p>
            <a:endParaRPr lang="en-US" dirty="0" smtClean="0"/>
          </a:p>
          <a:p>
            <a:r>
              <a:rPr lang="en-US" dirty="0" smtClean="0"/>
              <a:t>It was a few years later that Hammurabi became the first King of Babylon</a:t>
            </a:r>
            <a:endParaRPr lang="en-US" dirty="0"/>
          </a:p>
        </p:txBody>
      </p:sp>
      <p:pic>
        <p:nvPicPr>
          <p:cNvPr id="7" name="Content Placeholder 6" descr="a.jpg"/>
          <p:cNvPicPr>
            <a:picLocks noGrp="1" noChangeAspect="1"/>
          </p:cNvPicPr>
          <p:nvPr>
            <p:ph sz="half" idx="2"/>
          </p:nvPr>
        </p:nvPicPr>
        <p:blipFill>
          <a:blip r:embed="rId2"/>
          <a:srcRect l="-5492" r="-5492"/>
          <a:stretch>
            <a:fillRect/>
          </a:stretch>
        </p:blipFill>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Monarchy</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King Hammurabi was an Absolute Monarch but he didn’t want it to be that way</a:t>
            </a:r>
          </a:p>
          <a:p>
            <a:endParaRPr lang="en-US" dirty="0" smtClean="0"/>
          </a:p>
          <a:p>
            <a:r>
              <a:rPr lang="en-US" dirty="0" smtClean="0"/>
              <a:t>He wanted to set up a code of rules for all to follow</a:t>
            </a:r>
          </a:p>
          <a:p>
            <a:endParaRPr lang="en-US" dirty="0" smtClean="0"/>
          </a:p>
          <a:p>
            <a:r>
              <a:rPr lang="en-US" dirty="0" smtClean="0"/>
              <a:t>This would be the first set of written laws</a:t>
            </a:r>
            <a:endParaRPr lang="en-US" dirty="0"/>
          </a:p>
        </p:txBody>
      </p:sp>
      <p:pic>
        <p:nvPicPr>
          <p:cNvPr id="5" name="Content Placeholder 4" descr="a.jpg"/>
          <p:cNvPicPr>
            <a:picLocks noGrp="1" noChangeAspect="1"/>
          </p:cNvPicPr>
          <p:nvPr>
            <p:ph sz="half" idx="2"/>
          </p:nvPr>
        </p:nvPicPr>
        <p:blipFill>
          <a:blip r:embed="rId2"/>
          <a:srcRect t="-57571" b="-57571"/>
          <a:stretch>
            <a:fillRect/>
          </a:stretch>
        </p:blipFill>
        <p:spPr>
          <a:xfrm>
            <a:off x="4495800" y="1066800"/>
            <a:ext cx="4191000" cy="5059363"/>
          </a:xfrm>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Hammurabi the Lawmaker</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Hammurabi was a relatively peaceful king</a:t>
            </a:r>
          </a:p>
          <a:p>
            <a:endParaRPr lang="en-US" dirty="0" smtClean="0"/>
          </a:p>
          <a:p>
            <a:r>
              <a:rPr lang="en-US" dirty="0" smtClean="0"/>
              <a:t>He worked to maintain order in his small but growing kingdom</a:t>
            </a:r>
          </a:p>
          <a:p>
            <a:endParaRPr lang="en-US" dirty="0" smtClean="0"/>
          </a:p>
          <a:p>
            <a:r>
              <a:rPr lang="en-US" dirty="0" smtClean="0"/>
              <a:t>He worked to come up with the first set of written rules (the first ever laws)</a:t>
            </a:r>
            <a:endParaRPr lang="en-US" dirty="0"/>
          </a:p>
        </p:txBody>
      </p:sp>
      <p:pic>
        <p:nvPicPr>
          <p:cNvPr id="5" name="Content Placeholder 4" descr="a.jpg"/>
          <p:cNvPicPr>
            <a:picLocks noGrp="1" noChangeAspect="1"/>
          </p:cNvPicPr>
          <p:nvPr>
            <p:ph sz="half" idx="2"/>
          </p:nvPr>
        </p:nvPicPr>
        <p:blipFill>
          <a:blip r:embed="rId2"/>
          <a:srcRect l="-5492" r="-5492"/>
          <a:stretch>
            <a:fillRect/>
          </a:stretch>
        </p:blipFill>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Hammurabi’s Code</a:t>
            </a:r>
            <a:endParaRPr lang="en-US" dirty="0"/>
          </a:p>
        </p:txBody>
      </p:sp>
      <p:sp>
        <p:nvSpPr>
          <p:cNvPr id="3" name="Content Placeholder 2"/>
          <p:cNvSpPr>
            <a:spLocks noGrp="1"/>
          </p:cNvSpPr>
          <p:nvPr>
            <p:ph sz="half" idx="1"/>
          </p:nvPr>
        </p:nvSpPr>
        <p:spPr/>
        <p:txBody>
          <a:bodyPr/>
          <a:lstStyle/>
          <a:p>
            <a:r>
              <a:rPr lang="en-US" dirty="0" smtClean="0"/>
              <a:t>This set of laws was called Hammurabi’s Code </a:t>
            </a:r>
          </a:p>
          <a:p>
            <a:endParaRPr lang="en-US" dirty="0" smtClean="0"/>
          </a:p>
          <a:p>
            <a:r>
              <a:rPr lang="en-US" dirty="0" smtClean="0"/>
              <a:t>A code was a law</a:t>
            </a:r>
          </a:p>
          <a:p>
            <a:endParaRPr lang="en-US" dirty="0" smtClean="0"/>
          </a:p>
          <a:p>
            <a:r>
              <a:rPr lang="en-US" dirty="0" smtClean="0"/>
              <a:t>Hammurabi’s Code lists a consequence for every action</a:t>
            </a:r>
            <a:endParaRPr lang="en-US" dirty="0"/>
          </a:p>
        </p:txBody>
      </p:sp>
      <p:pic>
        <p:nvPicPr>
          <p:cNvPr id="5" name="Content Placeholder 4" descr="a.jpg"/>
          <p:cNvPicPr>
            <a:picLocks noGrp="1" noChangeAspect="1"/>
          </p:cNvPicPr>
          <p:nvPr>
            <p:ph sz="half" idx="2"/>
          </p:nvPr>
        </p:nvPicPr>
        <p:blipFill>
          <a:blip r:embed="rId2"/>
          <a:srcRect l="-9259" r="-9259"/>
          <a:stretch>
            <a:fillRect/>
          </a:stretch>
        </p:blipFill>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with Hammurabi’s Code</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only issue with Hammurabi’s Code is although it seemed fair it really was not</a:t>
            </a:r>
          </a:p>
          <a:p>
            <a:endParaRPr lang="en-US" dirty="0" smtClean="0"/>
          </a:p>
          <a:p>
            <a:r>
              <a:rPr lang="en-US" dirty="0" smtClean="0"/>
              <a:t>If you did something to break the code to a Noble you REALLY got punished</a:t>
            </a:r>
          </a:p>
          <a:p>
            <a:endParaRPr lang="en-US" dirty="0" smtClean="0"/>
          </a:p>
          <a:p>
            <a:r>
              <a:rPr lang="en-US" dirty="0" smtClean="0"/>
              <a:t>If you did something to break the code to a Slave you didn’t get much of a consequence</a:t>
            </a:r>
            <a:endParaRPr lang="en-US" dirty="0"/>
          </a:p>
        </p:txBody>
      </p:sp>
      <p:pic>
        <p:nvPicPr>
          <p:cNvPr id="5" name="Content Placeholder 4" descr="a.jpg"/>
          <p:cNvPicPr>
            <a:picLocks noGrp="1" noChangeAspect="1"/>
          </p:cNvPicPr>
          <p:nvPr>
            <p:ph sz="half" idx="2"/>
          </p:nvPr>
        </p:nvPicPr>
        <p:blipFill>
          <a:blip r:embed="rId2"/>
          <a:srcRect l="-6216" r="-6216"/>
          <a:stretch>
            <a:fillRect/>
          </a:stretch>
        </p:blipFill>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Hammurabi’s Code</a:t>
            </a:r>
            <a:endParaRPr lang="en-US" dirty="0"/>
          </a:p>
        </p:txBody>
      </p:sp>
      <p:sp>
        <p:nvSpPr>
          <p:cNvPr id="3" name="Content Placeholder 2"/>
          <p:cNvSpPr>
            <a:spLocks noGrp="1"/>
          </p:cNvSpPr>
          <p:nvPr>
            <p:ph sz="half" idx="1"/>
          </p:nvPr>
        </p:nvSpPr>
        <p:spPr/>
        <p:txBody>
          <a:bodyPr/>
          <a:lstStyle/>
          <a:p>
            <a:r>
              <a:rPr lang="en-US" dirty="0" smtClean="0">
                <a:hlinkClick r:id="rId2"/>
              </a:rPr>
              <a:t>http://www.youtube.com/watch?v=ZO1r2dvLSKo</a:t>
            </a:r>
            <a:r>
              <a:rPr lang="en-US" dirty="0" smtClean="0"/>
              <a:t> </a:t>
            </a:r>
            <a:endParaRPr lang="en-US" dirty="0"/>
          </a:p>
        </p:txBody>
      </p:sp>
      <p:sp>
        <p:nvSpPr>
          <p:cNvPr id="4" name="Content Placeholder 3"/>
          <p:cNvSpPr>
            <a:spLocks noGrp="1"/>
          </p:cNvSpPr>
          <p:nvPr>
            <p:ph sz="half" idx="2"/>
          </p:nvPr>
        </p:nvSpPr>
        <p:spPr/>
        <p:txBody>
          <a:bodyPr/>
          <a:lstStyle/>
          <a:p>
            <a:r>
              <a:rPr lang="en-US" dirty="0" smtClean="0">
                <a:hlinkClick r:id="rId3"/>
              </a:rPr>
              <a:t>http://www.youtube.com/watch?v=_w5NGOHbgTw</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solidFill>
                  <a:srgbClr val="FFFF00"/>
                </a:solidFill>
              </a:rPr>
              <a:t>Ancient Civilizations of Mesopotamia</a:t>
            </a:r>
            <a:endParaRPr lang="en-US" sz="6000" dirty="0">
              <a:solidFill>
                <a:srgbClr val="FFFF00"/>
              </a:solidFill>
            </a:endParaRPr>
          </a:p>
        </p:txBody>
      </p:sp>
      <p:sp>
        <p:nvSpPr>
          <p:cNvPr id="3" name="Subtitle 2"/>
          <p:cNvSpPr>
            <a:spLocks noGrp="1"/>
          </p:cNvSpPr>
          <p:nvPr>
            <p:ph type="subTitle" idx="1"/>
          </p:nvPr>
        </p:nvSpPr>
        <p:spPr/>
        <p:txBody>
          <a:bodyPr/>
          <a:lstStyle/>
          <a:p>
            <a:r>
              <a:rPr lang="en-US" sz="4800" dirty="0" smtClean="0">
                <a:solidFill>
                  <a:srgbClr val="FFFF00"/>
                </a:solidFill>
              </a:rPr>
              <a:t>Ancient Babylonia</a:t>
            </a:r>
          </a:p>
          <a:p>
            <a:r>
              <a:rPr lang="en-US" sz="4800" dirty="0" smtClean="0">
                <a:solidFill>
                  <a:srgbClr val="FFFF00"/>
                </a:solidFill>
              </a:rPr>
              <a:t>1894-539 B.C.E</a:t>
            </a:r>
            <a:r>
              <a:rPr lang="en-US" sz="4800" dirty="0" smtClean="0"/>
              <a: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Hammurabi’s Classical Period </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Under Hammurabi’s leadership Babylonia enjoyed a Classical Period</a:t>
            </a:r>
          </a:p>
          <a:p>
            <a:endParaRPr lang="en-US" dirty="0" smtClean="0"/>
          </a:p>
          <a:p>
            <a:r>
              <a:rPr lang="en-US" dirty="0" smtClean="0"/>
              <a:t>A Classical Period is a period of time where the culture of a civilization is expanded and the citizens learn &amp; discover rather than fight &amp; conquer</a:t>
            </a:r>
          </a:p>
          <a:p>
            <a:endParaRPr lang="en-US" dirty="0" smtClean="0"/>
          </a:p>
          <a:p>
            <a:r>
              <a:rPr lang="en-US" dirty="0" smtClean="0"/>
              <a:t>During the Babylonian Classical Period many Babylonians expanded their ways of art, dance, &amp; much more culture to reflect those of previous cultures </a:t>
            </a:r>
            <a:endParaRPr lang="en-US" dirty="0"/>
          </a:p>
        </p:txBody>
      </p:sp>
      <p:pic>
        <p:nvPicPr>
          <p:cNvPr id="5" name="Content Placeholder 4" descr="a.jpg"/>
          <p:cNvPicPr>
            <a:picLocks noGrp="1" noChangeAspect="1"/>
          </p:cNvPicPr>
          <p:nvPr>
            <p:ph sz="half" idx="2"/>
          </p:nvPr>
        </p:nvPicPr>
        <p:blipFill>
          <a:blip r:embed="rId2"/>
          <a:srcRect l="-3539" r="-3539"/>
          <a:stretch>
            <a:fillRect/>
          </a:stretch>
        </p:blipFill>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Hammurabi’s Death</a:t>
            </a:r>
            <a:endParaRPr lang="en-US" dirty="0"/>
          </a:p>
        </p:txBody>
      </p:sp>
      <p:sp>
        <p:nvSpPr>
          <p:cNvPr id="3" name="Content Placeholder 2"/>
          <p:cNvSpPr>
            <a:spLocks noGrp="1"/>
          </p:cNvSpPr>
          <p:nvPr>
            <p:ph sz="half" idx="1"/>
          </p:nvPr>
        </p:nvSpPr>
        <p:spPr/>
        <p:txBody>
          <a:bodyPr/>
          <a:lstStyle/>
          <a:p>
            <a:r>
              <a:rPr lang="en-US" dirty="0" smtClean="0"/>
              <a:t>Upon King Hammurabi’s death in 1750 there was a fight for the throne of Babylon</a:t>
            </a:r>
          </a:p>
          <a:p>
            <a:endParaRPr lang="en-US" dirty="0" smtClean="0"/>
          </a:p>
          <a:p>
            <a:r>
              <a:rPr lang="en-US" dirty="0" smtClean="0"/>
              <a:t>The mountain people known as the </a:t>
            </a:r>
            <a:r>
              <a:rPr lang="en-US" dirty="0" err="1" smtClean="0"/>
              <a:t>Kassites</a:t>
            </a:r>
            <a:r>
              <a:rPr lang="en-US" dirty="0" smtClean="0"/>
              <a:t> took control of Babylon</a:t>
            </a:r>
            <a:endParaRPr lang="en-US" dirty="0"/>
          </a:p>
        </p:txBody>
      </p:sp>
      <p:pic>
        <p:nvPicPr>
          <p:cNvPr id="5" name="Content Placeholder 4" descr="a.jpg"/>
          <p:cNvPicPr>
            <a:picLocks noGrp="1" noChangeAspect="1"/>
          </p:cNvPicPr>
          <p:nvPr>
            <p:ph sz="half" idx="2"/>
          </p:nvPr>
        </p:nvPicPr>
        <p:blipFill>
          <a:blip r:embed="rId2"/>
          <a:srcRect l="-5714" r="-5714"/>
          <a:stretch>
            <a:fillRect/>
          </a:stretch>
        </p:blipFill>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Kassites</a:t>
            </a:r>
            <a:r>
              <a:rPr lang="en-US" dirty="0" smtClean="0"/>
              <a:t> Control of Babylon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After King Hammurabi the </a:t>
            </a:r>
            <a:r>
              <a:rPr lang="en-US" dirty="0" err="1" smtClean="0"/>
              <a:t>Kassites</a:t>
            </a:r>
            <a:r>
              <a:rPr lang="en-US" dirty="0" smtClean="0"/>
              <a:t> controlled the Great civilization of Babylonia for the next 500 years</a:t>
            </a:r>
          </a:p>
          <a:p>
            <a:endParaRPr lang="en-US" dirty="0" smtClean="0"/>
          </a:p>
          <a:p>
            <a:r>
              <a:rPr lang="en-US" dirty="0" smtClean="0"/>
              <a:t>There is little known information about this time period</a:t>
            </a:r>
          </a:p>
          <a:p>
            <a:endParaRPr lang="en-US" dirty="0" smtClean="0"/>
          </a:p>
          <a:p>
            <a:r>
              <a:rPr lang="en-US" dirty="0" smtClean="0"/>
              <a:t>The information we do know has been found on Cuneiform stone/mud tablets in modern day Iraq </a:t>
            </a:r>
            <a:endParaRPr lang="en-US" dirty="0"/>
          </a:p>
        </p:txBody>
      </p:sp>
      <p:pic>
        <p:nvPicPr>
          <p:cNvPr id="5" name="Content Placeholder 4" descr="a.jpg"/>
          <p:cNvPicPr>
            <a:picLocks noGrp="1" noChangeAspect="1"/>
          </p:cNvPicPr>
          <p:nvPr>
            <p:ph sz="half" idx="2"/>
          </p:nvPr>
        </p:nvPicPr>
        <p:blipFill>
          <a:blip r:embed="rId2"/>
          <a:srcRect t="-2652" b="-2652"/>
          <a:stretch>
            <a:fillRect/>
          </a:stretch>
        </p:blipFill>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Nebakanezer I</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After the </a:t>
            </a:r>
            <a:r>
              <a:rPr lang="en-US" dirty="0" err="1" smtClean="0"/>
              <a:t>Kassite</a:t>
            </a:r>
            <a:r>
              <a:rPr lang="en-US" dirty="0" smtClean="0"/>
              <a:t> Period was over the Babylonians again regained power in the Babylonian Region</a:t>
            </a:r>
          </a:p>
          <a:p>
            <a:endParaRPr lang="en-US" dirty="0" smtClean="0"/>
          </a:p>
          <a:p>
            <a:r>
              <a:rPr lang="en-US" dirty="0" smtClean="0"/>
              <a:t>They named Nebakanezer I King of Babylonia</a:t>
            </a:r>
          </a:p>
          <a:p>
            <a:endParaRPr lang="en-US" dirty="0" smtClean="0"/>
          </a:p>
          <a:p>
            <a:r>
              <a:rPr lang="en-US" dirty="0" smtClean="0"/>
              <a:t>He brought back Babylonian religion &amp; culture especially by reinforcing </a:t>
            </a:r>
            <a:r>
              <a:rPr lang="en-US" dirty="0" err="1" smtClean="0"/>
              <a:t>Murduk</a:t>
            </a:r>
            <a:r>
              <a:rPr lang="en-US" dirty="0" smtClean="0"/>
              <a:t> as the main god</a:t>
            </a:r>
            <a:endParaRPr lang="en-US" dirty="0"/>
          </a:p>
        </p:txBody>
      </p:sp>
      <p:pic>
        <p:nvPicPr>
          <p:cNvPr id="5" name="Content Placeholder 4" descr="a.jpg"/>
          <p:cNvPicPr>
            <a:picLocks noGrp="1" noChangeAspect="1"/>
          </p:cNvPicPr>
          <p:nvPr>
            <p:ph sz="half" idx="2"/>
          </p:nvPr>
        </p:nvPicPr>
        <p:blipFill>
          <a:blip r:embed="rId2"/>
          <a:srcRect l="-17046" r="-17046"/>
          <a:stretch>
            <a:fillRect/>
          </a:stretch>
        </p:blipFill>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Babylonians &amp; Assyrians become Enemies  </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It is not clear why but around 800 B.C.E the Babylonians &amp; Assyrians begin to fight each other</a:t>
            </a:r>
          </a:p>
          <a:p>
            <a:endParaRPr lang="en-US" dirty="0" smtClean="0"/>
          </a:p>
          <a:p>
            <a:r>
              <a:rPr lang="en-US" dirty="0" smtClean="0"/>
              <a:t>The Assyrians were much more of a warrior culture &amp; marched right into the Babylonian capital city of Babylon and captured it</a:t>
            </a:r>
          </a:p>
          <a:p>
            <a:endParaRPr lang="en-US" dirty="0" smtClean="0"/>
          </a:p>
          <a:p>
            <a:r>
              <a:rPr lang="en-US" dirty="0" smtClean="0"/>
              <a:t>Babylon was then under Assyrian control </a:t>
            </a:r>
            <a:endParaRPr lang="en-US" dirty="0"/>
          </a:p>
        </p:txBody>
      </p:sp>
      <p:pic>
        <p:nvPicPr>
          <p:cNvPr id="5" name="Content Placeholder 4" descr="a.gif"/>
          <p:cNvPicPr>
            <a:picLocks noGrp="1" noChangeAspect="1"/>
          </p:cNvPicPr>
          <p:nvPr>
            <p:ph sz="half" idx="2"/>
          </p:nvPr>
        </p:nvPicPr>
        <p:blipFill>
          <a:blip r:embed="rId2"/>
          <a:srcRect t="-16976" b="-16976"/>
          <a:stretch>
            <a:fillRect/>
          </a:stretch>
        </p:blipFill>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Babylonians &amp; Assyrians become Enemies </a:t>
            </a:r>
            <a:endParaRPr lang="en-US" dirty="0"/>
          </a:p>
        </p:txBody>
      </p:sp>
      <p:sp>
        <p:nvSpPr>
          <p:cNvPr id="3" name="Content Placeholder 2"/>
          <p:cNvSpPr>
            <a:spLocks noGrp="1"/>
          </p:cNvSpPr>
          <p:nvPr>
            <p:ph sz="half" idx="1"/>
          </p:nvPr>
        </p:nvSpPr>
        <p:spPr/>
        <p:txBody>
          <a:bodyPr/>
          <a:lstStyle/>
          <a:p>
            <a:r>
              <a:rPr lang="en-US" dirty="0" smtClean="0"/>
              <a:t>The Babylonians fought back &amp; other groups joined the fight</a:t>
            </a:r>
          </a:p>
          <a:p>
            <a:endParaRPr lang="en-US" dirty="0" smtClean="0"/>
          </a:p>
          <a:p>
            <a:r>
              <a:rPr lang="en-US" dirty="0" smtClean="0"/>
              <a:t>The Chaldeans, </a:t>
            </a:r>
            <a:r>
              <a:rPr lang="en-US" dirty="0" err="1" smtClean="0"/>
              <a:t>Elamites</a:t>
            </a:r>
            <a:r>
              <a:rPr lang="en-US" dirty="0" smtClean="0"/>
              <a:t>, Assyrians all battled for Babylonia control</a:t>
            </a:r>
            <a:endParaRPr lang="en-US" dirty="0"/>
          </a:p>
        </p:txBody>
      </p:sp>
      <p:pic>
        <p:nvPicPr>
          <p:cNvPr id="5" name="Content Placeholder 4" descr="a.gif"/>
          <p:cNvPicPr>
            <a:picLocks noGrp="1" noChangeAspect="1"/>
          </p:cNvPicPr>
          <p:nvPr>
            <p:ph sz="half" idx="2"/>
          </p:nvPr>
        </p:nvPicPr>
        <p:blipFill>
          <a:blip r:embed="rId2"/>
          <a:srcRect t="-16976" b="-16976"/>
          <a:stretch>
            <a:fillRect/>
          </a:stretch>
        </p:blipFill>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Nebakanezer II </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When the fighting was over the Chaldeans controlled Babylonia</a:t>
            </a:r>
          </a:p>
          <a:p>
            <a:endParaRPr lang="en-US" dirty="0" smtClean="0"/>
          </a:p>
          <a:p>
            <a:r>
              <a:rPr lang="en-US" dirty="0" smtClean="0"/>
              <a:t>They named their new King after a King that had previously ruled Babylonia</a:t>
            </a:r>
          </a:p>
          <a:p>
            <a:endParaRPr lang="en-US" dirty="0" smtClean="0"/>
          </a:p>
          <a:p>
            <a:r>
              <a:rPr lang="en-US" dirty="0" smtClean="0"/>
              <a:t>They named their new King Nebakanezer II</a:t>
            </a:r>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Nebakanezer II </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Nebakanezer means “O god </a:t>
            </a:r>
            <a:r>
              <a:rPr lang="en-US" dirty="0" err="1" smtClean="0"/>
              <a:t>Nabu</a:t>
            </a:r>
            <a:r>
              <a:rPr lang="en-US" dirty="0" smtClean="0"/>
              <a:t>”</a:t>
            </a:r>
          </a:p>
          <a:p>
            <a:endParaRPr lang="en-US" dirty="0" smtClean="0"/>
          </a:p>
          <a:p>
            <a:r>
              <a:rPr lang="en-US" dirty="0" err="1" smtClean="0"/>
              <a:t>Nabu</a:t>
            </a:r>
            <a:r>
              <a:rPr lang="en-US" dirty="0" smtClean="0"/>
              <a:t> is the god of wisdom in Babylonian culture</a:t>
            </a:r>
          </a:p>
          <a:p>
            <a:endParaRPr lang="en-US" dirty="0" smtClean="0"/>
          </a:p>
          <a:p>
            <a:r>
              <a:rPr lang="en-US" dirty="0" err="1" smtClean="0"/>
              <a:t>Nabu</a:t>
            </a:r>
            <a:r>
              <a:rPr lang="en-US" dirty="0" smtClean="0"/>
              <a:t> is the son of </a:t>
            </a:r>
            <a:r>
              <a:rPr lang="en-US" dirty="0" err="1" smtClean="0"/>
              <a:t>Murduk</a:t>
            </a:r>
            <a:r>
              <a:rPr lang="en-US" dirty="0" smtClean="0"/>
              <a:t> </a:t>
            </a:r>
          </a:p>
          <a:p>
            <a:endParaRPr lang="en-US" dirty="0" smtClean="0"/>
          </a:p>
          <a:p>
            <a:r>
              <a:rPr lang="en-US" dirty="0" err="1" smtClean="0"/>
              <a:t>Murduk</a:t>
            </a:r>
            <a:r>
              <a:rPr lang="en-US" dirty="0" smtClean="0"/>
              <a:t> is the first god or god of gods in Babylonian culture</a:t>
            </a:r>
            <a:endParaRPr lang="en-US" dirty="0"/>
          </a:p>
        </p:txBody>
      </p:sp>
      <p:pic>
        <p:nvPicPr>
          <p:cNvPr id="5" name="Content Placeholder 4" descr="a.jpg"/>
          <p:cNvPicPr>
            <a:picLocks noGrp="1" noChangeAspect="1"/>
          </p:cNvPicPr>
          <p:nvPr>
            <p:ph sz="half" idx="2"/>
          </p:nvPr>
        </p:nvPicPr>
        <p:blipFill>
          <a:blip r:embed="rId2"/>
          <a:srcRect t="-39907" b="-39907"/>
          <a:stretch>
            <a:fillRect/>
          </a:stretch>
        </p:blipFill>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Nebakanezer II Sacks Assyria</a:t>
            </a:r>
            <a:endParaRPr lang="en-US" dirty="0"/>
          </a:p>
        </p:txBody>
      </p:sp>
      <p:sp>
        <p:nvSpPr>
          <p:cNvPr id="3" name="Content Placeholder 2"/>
          <p:cNvSpPr>
            <a:spLocks noGrp="1"/>
          </p:cNvSpPr>
          <p:nvPr>
            <p:ph sz="half" idx="1"/>
          </p:nvPr>
        </p:nvSpPr>
        <p:spPr/>
        <p:txBody>
          <a:bodyPr>
            <a:normAutofit fontScale="92500"/>
          </a:bodyPr>
          <a:lstStyle/>
          <a:p>
            <a:r>
              <a:rPr lang="en-US" dirty="0" smtClean="0"/>
              <a:t>Nebakanezer II was Babylonia’s greatest King besides Hammurabi</a:t>
            </a:r>
          </a:p>
          <a:p>
            <a:endParaRPr lang="en-US" dirty="0" smtClean="0"/>
          </a:p>
          <a:p>
            <a:r>
              <a:rPr lang="en-US" dirty="0" smtClean="0"/>
              <a:t>He led military campaigns and after years of fighting defeated the enemy his father could not</a:t>
            </a:r>
          </a:p>
          <a:p>
            <a:endParaRPr lang="en-US" dirty="0" smtClean="0"/>
          </a:p>
          <a:p>
            <a:r>
              <a:rPr lang="en-US" dirty="0" smtClean="0"/>
              <a:t>He defeated the Assyrians</a:t>
            </a:r>
            <a:endParaRPr lang="en-US" dirty="0"/>
          </a:p>
        </p:txBody>
      </p:sp>
      <p:pic>
        <p:nvPicPr>
          <p:cNvPr id="5" name="Content Placeholder 4" descr="a.jpg"/>
          <p:cNvPicPr>
            <a:picLocks noGrp="1" noChangeAspect="1"/>
          </p:cNvPicPr>
          <p:nvPr>
            <p:ph sz="half" idx="2"/>
          </p:nvPr>
        </p:nvPicPr>
        <p:blipFill>
          <a:blip r:embed="rId2"/>
          <a:srcRect l="-2424" r="-2424"/>
          <a:stretch>
            <a:fillRect/>
          </a:stretch>
        </p:blipFill>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Nebakanezer II </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Nebakanezer II wanted to be ALL POWERFUL and god like</a:t>
            </a:r>
          </a:p>
          <a:p>
            <a:endParaRPr lang="en-US" dirty="0" smtClean="0"/>
          </a:p>
          <a:p>
            <a:r>
              <a:rPr lang="en-US" dirty="0" smtClean="0"/>
              <a:t>He built the Tower of Babel (Ziggurat to </a:t>
            </a:r>
            <a:r>
              <a:rPr lang="en-US" dirty="0" err="1" smtClean="0"/>
              <a:t>Murdak</a:t>
            </a:r>
            <a:r>
              <a:rPr lang="en-US" dirty="0" smtClean="0"/>
              <a:t>)</a:t>
            </a:r>
          </a:p>
          <a:p>
            <a:endParaRPr lang="en-US" dirty="0" smtClean="0"/>
          </a:p>
          <a:p>
            <a:r>
              <a:rPr lang="en-US" dirty="0" smtClean="0"/>
              <a:t>He also built the famed Hanging Gardens of Babylon (7 wonders of the Ancient World)</a:t>
            </a:r>
          </a:p>
          <a:p>
            <a:endParaRPr lang="en-US" dirty="0" smtClean="0"/>
          </a:p>
          <a:p>
            <a:r>
              <a:rPr lang="en-US" dirty="0" smtClean="0"/>
              <a:t>He also attacked and sacked the city of Jerusalem on March 16</a:t>
            </a:r>
            <a:r>
              <a:rPr lang="en-US" baseline="30000" dirty="0" smtClean="0"/>
              <a:t>th</a:t>
            </a:r>
            <a:r>
              <a:rPr lang="en-US" dirty="0" smtClean="0"/>
              <a:t>  605 B.C.E.</a:t>
            </a:r>
            <a:endParaRPr lang="en-US" dirty="0"/>
          </a:p>
        </p:txBody>
      </p:sp>
      <p:pic>
        <p:nvPicPr>
          <p:cNvPr id="5" name="Content Placeholder 4" descr="a.jpg"/>
          <p:cNvPicPr>
            <a:picLocks noGrp="1" noChangeAspect="1"/>
          </p:cNvPicPr>
          <p:nvPr>
            <p:ph sz="half" idx="2"/>
          </p:nvPr>
        </p:nvPicPr>
        <p:blipFill>
          <a:blip r:embed="rId2"/>
          <a:srcRect t="-28862" b="-28862"/>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Standards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6.G.2  Apply the tools of a geographer to understand the emergence, expansion and decline of civilizations, societies and regions.</a:t>
            </a:r>
          </a:p>
          <a:p>
            <a:endParaRPr lang="en-US" b="1" dirty="0" smtClean="0"/>
          </a:p>
          <a:p>
            <a:r>
              <a:rPr lang="en-US" b="1" dirty="0" smtClean="0"/>
              <a:t>6.H.2  Understand the political, economic and/or social significance of historical events, issues, individuals and cultural groups.</a:t>
            </a:r>
          </a:p>
          <a:p>
            <a:endParaRPr lang="en-US" b="1" dirty="0" smtClean="0"/>
          </a:p>
          <a:p>
            <a:r>
              <a:rPr lang="en-US" dirty="0" smtClean="0"/>
              <a:t>6.C.1  </a:t>
            </a:r>
            <a:r>
              <a:rPr lang="en-US" b="1" dirty="0" smtClean="0"/>
              <a:t>Explain how the behaviors and practices of individuals and groups influenced societies, civilizations and regions.</a:t>
            </a:r>
          </a:p>
          <a:p>
            <a:endParaRPr lang="en-US" b="1" dirty="0" smtClean="0"/>
          </a:p>
          <a:p>
            <a:r>
              <a:rPr lang="en-US" dirty="0" smtClean="0"/>
              <a:t>6.C&amp;G.1  </a:t>
            </a:r>
            <a:r>
              <a:rPr lang="en-US" b="1" dirty="0" smtClean="0"/>
              <a:t>Understand the development of government in various civilizations, societies and regions.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of Babel</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Nebakanezer II builds a great tower which he names the Tower of Babel</a:t>
            </a:r>
          </a:p>
          <a:p>
            <a:endParaRPr lang="en-US" dirty="0" smtClean="0"/>
          </a:p>
          <a:p>
            <a:r>
              <a:rPr lang="en-US" dirty="0" smtClean="0"/>
              <a:t>This is a Ziggurat to the god </a:t>
            </a:r>
            <a:r>
              <a:rPr lang="en-US" dirty="0" err="1" smtClean="0"/>
              <a:t>Murduk</a:t>
            </a:r>
            <a:r>
              <a:rPr lang="en-US" dirty="0" smtClean="0"/>
              <a:t> honoring him</a:t>
            </a:r>
          </a:p>
          <a:p>
            <a:endParaRPr lang="en-US" dirty="0" smtClean="0"/>
          </a:p>
          <a:p>
            <a:r>
              <a:rPr lang="en-US" dirty="0" smtClean="0"/>
              <a:t>The Tower of Babel is a symbol of Nebakanezer II becoming extremely power hungry and arrogant thinking he himself was favorable to the gods (God didn’t like this)</a:t>
            </a:r>
          </a:p>
          <a:p>
            <a:endParaRPr lang="en-US" dirty="0" smtClean="0"/>
          </a:p>
          <a:p>
            <a:endParaRPr lang="en-US" dirty="0"/>
          </a:p>
        </p:txBody>
      </p:sp>
      <p:pic>
        <p:nvPicPr>
          <p:cNvPr id="5" name="Content Placeholder 4" descr="a.jpg"/>
          <p:cNvPicPr>
            <a:picLocks noGrp="1" noChangeAspect="1"/>
          </p:cNvPicPr>
          <p:nvPr>
            <p:ph sz="half" idx="2"/>
          </p:nvPr>
        </p:nvPicPr>
        <p:blipFill>
          <a:blip r:embed="rId2"/>
          <a:srcRect t="-8326" b="-8326"/>
          <a:stretch>
            <a:fillRect/>
          </a:stretch>
        </p:blipFill>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of Babel</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At the top of the Tower of Babel there was a blue temple called the Temple of </a:t>
            </a:r>
            <a:r>
              <a:rPr lang="en-US" dirty="0" err="1" smtClean="0"/>
              <a:t>Murduk</a:t>
            </a:r>
            <a:endParaRPr lang="en-US" dirty="0" smtClean="0"/>
          </a:p>
          <a:p>
            <a:endParaRPr lang="en-US" dirty="0" smtClean="0"/>
          </a:p>
          <a:p>
            <a:r>
              <a:rPr lang="en-US" dirty="0" smtClean="0"/>
              <a:t>Climbing to the Temple of </a:t>
            </a:r>
            <a:r>
              <a:rPr lang="en-US" dirty="0" err="1" smtClean="0"/>
              <a:t>Murduk</a:t>
            </a:r>
            <a:r>
              <a:rPr lang="en-US" dirty="0" smtClean="0"/>
              <a:t> meant climbing into the heavens &amp; the stars</a:t>
            </a:r>
          </a:p>
          <a:p>
            <a:endParaRPr lang="en-US" dirty="0" smtClean="0"/>
          </a:p>
          <a:p>
            <a:r>
              <a:rPr lang="en-US" dirty="0" smtClean="0"/>
              <a:t>At the top in the temple is where </a:t>
            </a:r>
            <a:r>
              <a:rPr lang="en-US" dirty="0" err="1" smtClean="0"/>
              <a:t>Murduk</a:t>
            </a:r>
            <a:r>
              <a:rPr lang="en-US" dirty="0" smtClean="0"/>
              <a:t> lived</a:t>
            </a:r>
          </a:p>
          <a:p>
            <a:endParaRPr lang="en-US" dirty="0" smtClean="0"/>
          </a:p>
          <a:p>
            <a:r>
              <a:rPr lang="en-US" dirty="0" smtClean="0"/>
              <a:t>Tower of Babel was really a Ziggurat about 300 ft high</a:t>
            </a:r>
          </a:p>
          <a:p>
            <a:endParaRPr lang="en-US" dirty="0" smtClean="0"/>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hlinkClick r:id="rId2"/>
              </a:rPr>
              <a:t>http://www.youtube.com/watch?v=5yEPWGUCQYE</a:t>
            </a:r>
            <a:r>
              <a:rPr lang="en-US" dirty="0" smtClean="0"/>
              <a:t> (3:30-4:09)</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Hanging Gardens of Babylon</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The Hanging Gardens of Babylon is one of the 7 Ancient Wonders of the World</a:t>
            </a:r>
          </a:p>
          <a:p>
            <a:endParaRPr lang="en-US" dirty="0" smtClean="0"/>
          </a:p>
          <a:p>
            <a:r>
              <a:rPr lang="en-US" dirty="0" smtClean="0"/>
              <a:t>It was built by Nebakanezer II for his new bride who was from a mountainous region of Babylon (probably a </a:t>
            </a:r>
            <a:r>
              <a:rPr lang="en-US" dirty="0" err="1" smtClean="0"/>
              <a:t>Kassite</a:t>
            </a:r>
            <a:r>
              <a:rPr lang="en-US" dirty="0" smtClean="0"/>
              <a:t>)</a:t>
            </a:r>
            <a:endParaRPr lang="en-US" dirty="0"/>
          </a:p>
        </p:txBody>
      </p:sp>
      <p:pic>
        <p:nvPicPr>
          <p:cNvPr id="5" name="Content Placeholder 4" descr="a.jpg"/>
          <p:cNvPicPr>
            <a:picLocks noGrp="1" noChangeAspect="1"/>
          </p:cNvPicPr>
          <p:nvPr>
            <p:ph sz="half" idx="2"/>
          </p:nvPr>
        </p:nvPicPr>
        <p:blipFill>
          <a:blip r:embed="rId2"/>
          <a:srcRect t="-24808" b="-24808"/>
          <a:stretch>
            <a:fillRect/>
          </a:stretch>
        </p:blipFill>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Hanging Gardens of Babylon</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She came to the throne with Nebakanezer II but soon became very homesick and depressed for the natural beautiful gardens of her homeland</a:t>
            </a:r>
          </a:p>
          <a:p>
            <a:endParaRPr lang="en-US" dirty="0" smtClean="0"/>
          </a:p>
          <a:p>
            <a:r>
              <a:rPr lang="en-US" dirty="0" smtClean="0"/>
              <a:t>To cure her homesickness Nebakanezer II would build a manmade garden even more grand than the ones of his wife’s homeland </a:t>
            </a:r>
          </a:p>
          <a:p>
            <a:endParaRPr lang="en-US" dirty="0"/>
          </a:p>
        </p:txBody>
      </p:sp>
      <p:pic>
        <p:nvPicPr>
          <p:cNvPr id="5" name="Content Placeholder 4" descr="a.jpg"/>
          <p:cNvPicPr>
            <a:picLocks noGrp="1" noChangeAspect="1"/>
          </p:cNvPicPr>
          <p:nvPr>
            <p:ph sz="half" idx="2"/>
          </p:nvPr>
        </p:nvPicPr>
        <p:blipFill>
          <a:blip r:embed="rId2"/>
          <a:srcRect t="-27450" b="-27450"/>
          <a:stretch>
            <a:fillRect/>
          </a:stretch>
        </p:blipFill>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Hanging Gardens of Babylon</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Nebakanezer II had his engineers use stone as a base for the plants and then put straw and mud together to build the garden &amp; then put soil on top of it</a:t>
            </a:r>
          </a:p>
          <a:p>
            <a:endParaRPr lang="en-US" dirty="0" smtClean="0"/>
          </a:p>
          <a:p>
            <a:r>
              <a:rPr lang="en-US" dirty="0" smtClean="0"/>
              <a:t>He then used a water wheel with buckets for irrigation of the gardens</a:t>
            </a:r>
          </a:p>
          <a:p>
            <a:endParaRPr lang="en-US" dirty="0" smtClean="0"/>
          </a:p>
          <a:p>
            <a:r>
              <a:rPr lang="en-US" dirty="0" smtClean="0"/>
              <a:t>This garden was so beautiful that it is still sought after by many, many archeologists and is one of the 7 wonders of the Ancient World</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hlinkClick r:id="rId2"/>
              </a:rPr>
              <a:t>http://www.youtube.com/watch?v=Kfg1YE-BqTc</a:t>
            </a:r>
            <a:r>
              <a:rPr lang="en-US" dirty="0" smtClean="0"/>
              <a:t>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Hated Place of Exile</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Nebakanezer II attacked the city of Jerusalem and brought the Jews to Babylon and held them in captivity for years</a:t>
            </a:r>
          </a:p>
          <a:p>
            <a:endParaRPr lang="en-US" dirty="0" smtClean="0"/>
          </a:p>
          <a:p>
            <a:r>
              <a:rPr lang="en-US" dirty="0" smtClean="0"/>
              <a:t>Babylon became the city known as the “Hated Place of Exile” by the Jews </a:t>
            </a:r>
            <a:endParaRPr lang="en-US" dirty="0"/>
          </a:p>
        </p:txBody>
      </p:sp>
      <p:pic>
        <p:nvPicPr>
          <p:cNvPr id="5" name="Content Placeholder 4" descr="a.jpg"/>
          <p:cNvPicPr>
            <a:picLocks noGrp="1" noChangeAspect="1"/>
          </p:cNvPicPr>
          <p:nvPr>
            <p:ph sz="half" idx="2"/>
          </p:nvPr>
        </p:nvPicPr>
        <p:blipFill>
          <a:blip r:embed="rId2"/>
          <a:srcRect t="-24808" b="-24808"/>
          <a:stretch>
            <a:fillRect/>
          </a:stretch>
        </p:blipFill>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Nebakanezer II Dream</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Nebakanezer was having trouble sleeping and having disturbing dreams</a:t>
            </a:r>
          </a:p>
          <a:p>
            <a:endParaRPr lang="en-US" dirty="0" smtClean="0"/>
          </a:p>
          <a:p>
            <a:r>
              <a:rPr lang="en-US" dirty="0" smtClean="0"/>
              <a:t>He kept seeing a statue cut from stone</a:t>
            </a:r>
          </a:p>
          <a:p>
            <a:endParaRPr lang="en-US" dirty="0" smtClean="0"/>
          </a:p>
          <a:p>
            <a:r>
              <a:rPr lang="en-US" dirty="0" smtClean="0"/>
              <a:t>Then the statue broke into the different pieces even though it was not struck by a human hand</a:t>
            </a:r>
          </a:p>
          <a:p>
            <a:endParaRPr lang="en-US" dirty="0" smtClean="0"/>
          </a:p>
        </p:txBody>
      </p:sp>
      <p:pic>
        <p:nvPicPr>
          <p:cNvPr id="5" name="Content Placeholder 4" descr="a.jpg"/>
          <p:cNvPicPr>
            <a:picLocks noGrp="1" noChangeAspect="1"/>
          </p:cNvPicPr>
          <p:nvPr>
            <p:ph sz="half" idx="2"/>
          </p:nvPr>
        </p:nvPicPr>
        <p:blipFill>
          <a:blip r:embed="rId2"/>
          <a:srcRect l="-5714" r="-5714"/>
          <a:stretch>
            <a:fillRect/>
          </a:stretch>
        </p:blipFill>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Nebakanezer II Dream</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The statues…</a:t>
            </a:r>
          </a:p>
          <a:p>
            <a:pPr lvl="1"/>
            <a:r>
              <a:rPr lang="en-US" dirty="0" smtClean="0"/>
              <a:t>Head was made of gold (represented Babylon)</a:t>
            </a:r>
          </a:p>
          <a:p>
            <a:pPr lvl="1"/>
            <a:r>
              <a:rPr lang="en-US" dirty="0" smtClean="0"/>
              <a:t>Chest made of Silver (Persia)</a:t>
            </a:r>
          </a:p>
          <a:p>
            <a:pPr lvl="1"/>
            <a:r>
              <a:rPr lang="en-US" dirty="0" smtClean="0"/>
              <a:t>Thighs made of Brass (Greece)</a:t>
            </a:r>
          </a:p>
          <a:p>
            <a:pPr lvl="1"/>
            <a:r>
              <a:rPr lang="en-US" dirty="0" smtClean="0"/>
              <a:t>Legs made of Iron (Rome)</a:t>
            </a:r>
          </a:p>
          <a:p>
            <a:pPr lvl="1"/>
            <a:r>
              <a:rPr lang="en-US" dirty="0" smtClean="0"/>
              <a:t>Feet made of Clay (The fall of those civilizations)</a:t>
            </a:r>
          </a:p>
          <a:p>
            <a:endParaRPr lang="en-US" dirty="0"/>
          </a:p>
        </p:txBody>
      </p:sp>
      <p:pic>
        <p:nvPicPr>
          <p:cNvPr id="5" name="Content Placeholder 4" descr="a.jpg"/>
          <p:cNvPicPr>
            <a:picLocks noGrp="1" noChangeAspect="1"/>
          </p:cNvPicPr>
          <p:nvPr>
            <p:ph sz="half" idx="2"/>
          </p:nvPr>
        </p:nvPicPr>
        <p:blipFill>
          <a:blip r:embed="rId2"/>
          <a:srcRect t="-26463" b="-26463"/>
          <a:stretch>
            <a:fillRect/>
          </a:stretch>
        </p:blipFill>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Nebakanezer II Dream</a:t>
            </a:r>
            <a:endParaRPr lang="en-US" dirty="0"/>
          </a:p>
        </p:txBody>
      </p:sp>
      <p:sp>
        <p:nvSpPr>
          <p:cNvPr id="3" name="Content Placeholder 2"/>
          <p:cNvSpPr>
            <a:spLocks noGrp="1"/>
          </p:cNvSpPr>
          <p:nvPr>
            <p:ph sz="half" idx="1"/>
          </p:nvPr>
        </p:nvSpPr>
        <p:spPr/>
        <p:txBody>
          <a:bodyPr/>
          <a:lstStyle/>
          <a:p>
            <a:r>
              <a:rPr lang="en-US" dirty="0" smtClean="0"/>
              <a:t>Nebakanezer II brought in wise men &amp; sorcerers from all over his kingdom to try to interpret his dream</a:t>
            </a:r>
          </a:p>
          <a:p>
            <a:endParaRPr lang="en-US" dirty="0" smtClean="0"/>
          </a:p>
          <a:p>
            <a:r>
              <a:rPr lang="en-US" dirty="0" smtClean="0"/>
              <a:t>Only a man named Daniel could interpret the dream</a:t>
            </a:r>
            <a:endParaRPr lang="en-US" dirty="0"/>
          </a:p>
        </p:txBody>
      </p:sp>
      <p:pic>
        <p:nvPicPr>
          <p:cNvPr id="5" name="Content Placeholder 4" descr="a.jpg"/>
          <p:cNvPicPr>
            <a:picLocks noGrp="1" noChangeAspect="1"/>
          </p:cNvPicPr>
          <p:nvPr>
            <p:ph sz="half" idx="2"/>
          </p:nvPr>
        </p:nvPicPr>
        <p:blipFill>
          <a:blip r:embed="rId2"/>
          <a:srcRect l="-5714" r="-5714"/>
          <a:stretch>
            <a:fillRect/>
          </a:stretch>
        </p:blipFill>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Nebakanezer II Dream</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Daniel told Nebakanezer II that the statue in his dream represented the powerful civilizations that existed now &amp; in the future</a:t>
            </a:r>
          </a:p>
          <a:p>
            <a:endParaRPr lang="en-US" dirty="0" smtClean="0"/>
          </a:p>
          <a:p>
            <a:r>
              <a:rPr lang="en-US" dirty="0" smtClean="0"/>
              <a:t>He said that the gold head he saw represented Babylon</a:t>
            </a:r>
            <a:endParaRPr lang="en-US" dirty="0"/>
          </a:p>
        </p:txBody>
      </p:sp>
      <p:pic>
        <p:nvPicPr>
          <p:cNvPr id="5" name="Content Placeholder 4" descr="a.jpg"/>
          <p:cNvPicPr>
            <a:picLocks noGrp="1" noChangeAspect="1"/>
          </p:cNvPicPr>
          <p:nvPr>
            <p:ph sz="half" idx="2"/>
          </p:nvPr>
        </p:nvPicPr>
        <p:blipFill>
          <a:blip r:embed="rId2"/>
          <a:srcRect t="-26463" b="-26463"/>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Objectives</a:t>
            </a:r>
            <a:endParaRPr lang="en-US" dirty="0"/>
          </a:p>
        </p:txBody>
      </p:sp>
      <p:sp>
        <p:nvSpPr>
          <p:cNvPr id="3" name="Content Placeholder 2"/>
          <p:cNvSpPr>
            <a:spLocks noGrp="1"/>
          </p:cNvSpPr>
          <p:nvPr>
            <p:ph idx="1"/>
          </p:nvPr>
        </p:nvSpPr>
        <p:spPr/>
        <p:txBody>
          <a:bodyPr>
            <a:normAutofit fontScale="92500"/>
          </a:bodyPr>
          <a:lstStyle/>
          <a:p>
            <a:r>
              <a:rPr lang="en-US" dirty="0" smtClean="0"/>
              <a:t>6.G.2.1  Use maps, charts, graphs, geographic data and available technology tools to draw conclusions about the emergence, expansion and decline of civilizations, societies and regions</a:t>
            </a:r>
          </a:p>
          <a:p>
            <a:endParaRPr lang="en-US" dirty="0" smtClean="0"/>
          </a:p>
          <a:p>
            <a:r>
              <a:rPr lang="en-US" dirty="0" smtClean="0"/>
              <a:t>6.H.2.4  Explain the role that key historical figures and cultural groups had in transforming society (e.g., Mansa Musa, Confucius, Charlemagne and Qin Shi </a:t>
            </a:r>
            <a:r>
              <a:rPr lang="en-US" dirty="0" err="1" smtClean="0"/>
              <a:t>Huangdi</a:t>
            </a:r>
            <a:r>
              <a:rPr lang="en-US" dirty="0" smtClean="0"/>
              <a:t>, Hammurabi &amp; Nebakanezer)</a:t>
            </a:r>
          </a:p>
          <a:p>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Nebakanezer II Dream</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Daniel went onto say that there will be a new Kingdom (Christ’s Kingdom) that will last forever &amp; all these other Kingdoms will be smashed &amp; defeated</a:t>
            </a:r>
          </a:p>
          <a:p>
            <a:endParaRPr lang="en-US" dirty="0" smtClean="0"/>
          </a:p>
          <a:p>
            <a:r>
              <a:rPr lang="en-US" dirty="0" smtClean="0"/>
              <a:t>Christ’s Kingdom will rule forever</a:t>
            </a:r>
            <a:endParaRPr lang="en-US" dirty="0"/>
          </a:p>
        </p:txBody>
      </p:sp>
      <p:pic>
        <p:nvPicPr>
          <p:cNvPr id="5" name="Content Placeholder 4" descr="a.jpg"/>
          <p:cNvPicPr>
            <a:picLocks noGrp="1" noChangeAspect="1"/>
          </p:cNvPicPr>
          <p:nvPr>
            <p:ph sz="half" idx="2"/>
          </p:nvPr>
        </p:nvPicPr>
        <p:blipFill>
          <a:blip r:embed="rId2"/>
          <a:srcRect t="-19973" b="-19973"/>
          <a:stretch>
            <a:fillRect/>
          </a:stretch>
        </p:blipFill>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Downfall/Decline of Babylonia</a:t>
            </a:r>
            <a:endParaRPr lang="en-US" dirty="0"/>
          </a:p>
        </p:txBody>
      </p:sp>
      <p:sp>
        <p:nvSpPr>
          <p:cNvPr id="3" name="Content Placeholder 2"/>
          <p:cNvSpPr>
            <a:spLocks noGrp="1"/>
          </p:cNvSpPr>
          <p:nvPr>
            <p:ph sz="half" idx="1"/>
          </p:nvPr>
        </p:nvSpPr>
        <p:spPr/>
        <p:txBody>
          <a:bodyPr>
            <a:normAutofit/>
          </a:bodyPr>
          <a:lstStyle/>
          <a:p>
            <a:r>
              <a:rPr lang="en-US" dirty="0" smtClean="0"/>
              <a:t>Shortly after in 539 B.C.E. Cyrus the Great of Persia captures the city of Babylon and frees the Jews</a:t>
            </a:r>
          </a:p>
          <a:p>
            <a:pPr>
              <a:buNone/>
            </a:pPr>
            <a:endParaRPr lang="en-US" dirty="0" smtClean="0"/>
          </a:p>
        </p:txBody>
      </p:sp>
      <p:pic>
        <p:nvPicPr>
          <p:cNvPr id="9" name="Content Placeholder 8" descr="a.jpg"/>
          <p:cNvPicPr>
            <a:picLocks noGrp="1" noChangeAspect="1"/>
          </p:cNvPicPr>
          <p:nvPr>
            <p:ph sz="half" idx="2"/>
          </p:nvPr>
        </p:nvPicPr>
        <p:blipFill>
          <a:blip r:embed="rId2"/>
          <a:srcRect l="-11115" r="-11115"/>
          <a:stretch>
            <a:fillRect/>
          </a:stretch>
        </p:blipFill>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sz="half" idx="1"/>
          </p:nvPr>
        </p:nvSpPr>
        <p:spPr/>
        <p:txBody>
          <a:bodyPr>
            <a:noAutofit/>
          </a:bodyPr>
          <a:lstStyle/>
          <a:p>
            <a:r>
              <a:rPr lang="en-US" sz="2000" dirty="0" smtClean="0"/>
              <a:t>6.G.2.1 Maps show us that Mesopotamia became an area dominated by 3 Civilizations during this time period (Babylonia, Assyria, &amp; Persia)</a:t>
            </a:r>
          </a:p>
          <a:p>
            <a:endParaRPr lang="en-US" sz="2000" dirty="0" smtClean="0"/>
          </a:p>
          <a:p>
            <a:r>
              <a:rPr lang="en-US" sz="2000" dirty="0" smtClean="0"/>
              <a:t>6.H.2.4 Hammurabi became a key figure in World History because he invented Hammurabi’s Code which was the first set of Written Rules</a:t>
            </a:r>
          </a:p>
          <a:p>
            <a:endParaRPr lang="en-US" sz="2000" dirty="0" smtClean="0"/>
          </a:p>
          <a:p>
            <a:r>
              <a:rPr lang="en-US" sz="2000" dirty="0" smtClean="0"/>
              <a:t>6.C.1.2  Ancient Babylonians were polytheistic believing in many different gods </a:t>
            </a:r>
          </a:p>
        </p:txBody>
      </p:sp>
      <p:sp>
        <p:nvSpPr>
          <p:cNvPr id="4" name="Content Placeholder 3"/>
          <p:cNvSpPr>
            <a:spLocks noGrp="1"/>
          </p:cNvSpPr>
          <p:nvPr>
            <p:ph sz="half" idx="2"/>
          </p:nvPr>
        </p:nvSpPr>
        <p:spPr>
          <a:xfrm>
            <a:off x="4648200" y="1417638"/>
            <a:ext cx="4038600" cy="4525963"/>
          </a:xfrm>
        </p:spPr>
        <p:txBody>
          <a:bodyPr>
            <a:noAutofit/>
          </a:bodyPr>
          <a:lstStyle/>
          <a:p>
            <a:r>
              <a:rPr lang="en-US" sz="1900" dirty="0" smtClean="0"/>
              <a:t>6.C.1.1  Babylonians showed their architectural culture by building the Tower of Babel &amp; the Hanging Gardens of Babylon</a:t>
            </a:r>
          </a:p>
          <a:p>
            <a:endParaRPr lang="en-US" sz="1900" dirty="0" smtClean="0"/>
          </a:p>
          <a:p>
            <a:r>
              <a:rPr lang="en-US" sz="1900" dirty="0" smtClean="0"/>
              <a:t>6.C&amp;G.1.1  Ancient Babylonia government was an Absolute Monarchy where the King had total control </a:t>
            </a:r>
          </a:p>
          <a:p>
            <a:endParaRPr lang="en-US" sz="1900" dirty="0" smtClean="0"/>
          </a:p>
          <a:p>
            <a:r>
              <a:rPr lang="en-US" sz="1900" dirty="0" smtClean="0"/>
              <a:t>6.C&amp;G.1.2  Hammurabi believed he had a Divine Right from the gods to become King of Babylonia</a:t>
            </a:r>
          </a:p>
          <a:p>
            <a:endParaRPr lang="en-US" sz="1900" dirty="0" smtClean="0"/>
          </a:p>
          <a:p>
            <a:r>
              <a:rPr lang="en-US" sz="1900" dirty="0" smtClean="0"/>
              <a:t>6.C&amp;G.1.4  Hammurabi devolved the first Written Code of Laws in World History </a:t>
            </a:r>
          </a:p>
          <a:p>
            <a:endParaRPr lang="en-US" sz="19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Objectives</a:t>
            </a:r>
            <a:endParaRPr lang="en-US" dirty="0"/>
          </a:p>
        </p:txBody>
      </p:sp>
      <p:sp>
        <p:nvSpPr>
          <p:cNvPr id="3" name="Content Placeholder 2"/>
          <p:cNvSpPr>
            <a:spLocks noGrp="1"/>
          </p:cNvSpPr>
          <p:nvPr>
            <p:ph idx="1"/>
          </p:nvPr>
        </p:nvSpPr>
        <p:spPr/>
        <p:txBody>
          <a:bodyPr>
            <a:normAutofit fontScale="92500"/>
          </a:bodyPr>
          <a:lstStyle/>
          <a:p>
            <a:r>
              <a:rPr lang="en-US" dirty="0" smtClean="0"/>
              <a:t>6.C.1.2  Explain how religion transformed various societies, civilizations and regions (e.g., beliefs, practices and spread of Buddhism, Christianity, Confucianism, Hinduism, Islam and Judaism). </a:t>
            </a:r>
          </a:p>
          <a:p>
            <a:endParaRPr lang="en-US" dirty="0" smtClean="0"/>
          </a:p>
          <a:p>
            <a:r>
              <a:rPr lang="en-US" dirty="0" smtClean="0"/>
              <a:t>6.C.1.1  Analyze how cultural expressions reflected the values of civilizations, societies and regions (e.g., oral traditions, art, dance, music, literature, and architecture).</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6.C&amp;G.1.1  Explain the origins and structures of various governmental systems (e.g., democracy, absolute monarchy and constitutional monarchy).</a:t>
            </a:r>
          </a:p>
          <a:p>
            <a:endParaRPr lang="en-US" dirty="0" smtClean="0"/>
          </a:p>
          <a:p>
            <a:r>
              <a:rPr lang="en-US" dirty="0" smtClean="0"/>
              <a:t>6.C&amp;G.1.2  Summarize the ideas that shaped political thought in various civilizations, societies and regions (e.g., divine right, equality, liberty, citizen participation and integration of religious principles)</a:t>
            </a:r>
          </a:p>
          <a:p>
            <a:pPr>
              <a:buNone/>
            </a:pPr>
            <a:endParaRPr lang="en-US" dirty="0" smtClean="0"/>
          </a:p>
          <a:p>
            <a:r>
              <a:rPr lang="en-US" dirty="0" smtClean="0"/>
              <a:t>6.C&amp;G.1.4  Compare the role (e.g. maintain order and enforce societal values and beliefs) and evolution of laws and legal systems (e.g. need for and changing nature of codified system of laws and punishment) in various civilizations, societies and regions.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Preface</a:t>
            </a:r>
            <a:endParaRPr lang="en-US" dirty="0"/>
          </a:p>
        </p:txBody>
      </p:sp>
      <p:sp>
        <p:nvSpPr>
          <p:cNvPr id="3" name="Content Placeholder 2"/>
          <p:cNvSpPr>
            <a:spLocks noGrp="1"/>
          </p:cNvSpPr>
          <p:nvPr>
            <p:ph idx="1"/>
          </p:nvPr>
        </p:nvSpPr>
        <p:spPr/>
        <p:txBody>
          <a:bodyPr/>
          <a:lstStyle/>
          <a:p>
            <a:r>
              <a:rPr lang="en-US" dirty="0" smtClean="0"/>
              <a:t>The Ancient Babylon &amp; Ancient </a:t>
            </a:r>
            <a:r>
              <a:rPr lang="en-US" dirty="0" smtClean="0"/>
              <a:t>Assyrian &amp; Ancient Persia </a:t>
            </a:r>
            <a:r>
              <a:rPr lang="en-US" dirty="0" smtClean="0"/>
              <a:t>lessons are a little bit different because they happened during the same time period.  These were the next two great civilizations after Sumer to occupy the Fertile Crescent Region of Mesopotamia. They were friends at first but later became enemies and fought each other (</a:t>
            </a:r>
            <a:r>
              <a:rPr lang="en-US" dirty="0" err="1" smtClean="0"/>
              <a:t>frienimies</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Mesopotamia</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Mesopotamian Civilizations survived because of the water resources known as the Tigris &amp; Euphrates Rivers</a:t>
            </a:r>
          </a:p>
          <a:p>
            <a:endParaRPr lang="en-US" dirty="0" smtClean="0"/>
          </a:p>
          <a:p>
            <a:r>
              <a:rPr lang="en-US" dirty="0" smtClean="0"/>
              <a:t>Mesopotamian cultures used mud bricks to build with </a:t>
            </a:r>
            <a:endParaRPr lang="en-US" dirty="0"/>
          </a:p>
        </p:txBody>
      </p:sp>
      <p:pic>
        <p:nvPicPr>
          <p:cNvPr id="6" name="Content Placeholder 5" descr="a.jpg"/>
          <p:cNvPicPr>
            <a:picLocks noGrp="1" noChangeAspect="1"/>
          </p:cNvPicPr>
          <p:nvPr>
            <p:ph sz="half" idx="2"/>
          </p:nvPr>
        </p:nvPicPr>
        <p:blipFill>
          <a:blip r:embed="rId2"/>
          <a:srcRect t="-17845" b="-17845"/>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Mesopotamia</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Tigris &amp; Euphrates Rivers opened up trade within all of the civilizations around the Mesopotamian Region</a:t>
            </a:r>
          </a:p>
          <a:p>
            <a:endParaRPr lang="en-US" dirty="0" smtClean="0"/>
          </a:p>
          <a:p>
            <a:r>
              <a:rPr lang="en-US" dirty="0" smtClean="0"/>
              <a:t>The SAIL &amp; BOAT became very important to trade &amp; transport of goods</a:t>
            </a:r>
          </a:p>
          <a:p>
            <a:endParaRPr lang="en-US" dirty="0" smtClean="0"/>
          </a:p>
          <a:p>
            <a:r>
              <a:rPr lang="en-US" dirty="0" smtClean="0"/>
              <a:t>The SAIL &amp; BOAT allowed different civilizations to trade over long distances</a:t>
            </a:r>
            <a:endParaRPr lang="en-US" dirty="0"/>
          </a:p>
        </p:txBody>
      </p:sp>
      <p:pic>
        <p:nvPicPr>
          <p:cNvPr id="5" name="Content Placeholder 4" descr="a.jpg"/>
          <p:cNvPicPr>
            <a:picLocks noGrp="1" noChangeAspect="1"/>
          </p:cNvPicPr>
          <p:nvPr>
            <p:ph sz="half" idx="2"/>
          </p:nvPr>
        </p:nvPicPr>
        <p:blipFill>
          <a:blip r:embed="rId2"/>
          <a:srcRect t="-39907" b="-39907"/>
          <a:stretch>
            <a:fillRect/>
          </a:stretch>
        </p:blip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1620</TotalTime>
  <Words>2057</Words>
  <Application>Microsoft Macintosh PowerPoint</Application>
  <PresentationFormat>On-screen Show (4:3)</PresentationFormat>
  <Paragraphs>237</Paragraphs>
  <Slides>42</Slides>
  <Notes>0</Notes>
  <HiddenSlides>0</HiddenSlides>
  <MMClips>0</MMClips>
  <ScaleCrop>false</ScaleCrop>
  <HeadingPairs>
    <vt:vector size="4" baseType="variant">
      <vt:variant>
        <vt:lpstr>Design Template</vt:lpstr>
      </vt:variant>
      <vt:variant>
        <vt:i4>1</vt:i4>
      </vt:variant>
      <vt:variant>
        <vt:lpstr>Slide Titles</vt:lpstr>
      </vt:variant>
      <vt:variant>
        <vt:i4>42</vt:i4>
      </vt:variant>
    </vt:vector>
  </HeadingPairs>
  <TitlesOfParts>
    <vt:vector size="43" baseType="lpstr">
      <vt:lpstr>Office Theme</vt:lpstr>
      <vt:lpstr>Slide 1</vt:lpstr>
      <vt:lpstr>Ancient Civilizations of Mesopotamia</vt:lpstr>
      <vt:lpstr>Essential Standards</vt:lpstr>
      <vt:lpstr>Clarifying Objectives</vt:lpstr>
      <vt:lpstr>Clarifying Objectives</vt:lpstr>
      <vt:lpstr>Clarifying Objectives</vt:lpstr>
      <vt:lpstr>Lesson Preface</vt:lpstr>
      <vt:lpstr>Ancient Mesopotamia</vt:lpstr>
      <vt:lpstr>Ancient Mesopotamia</vt:lpstr>
      <vt:lpstr>Ancient Babylonia</vt:lpstr>
      <vt:lpstr>Scarcity of Resources</vt:lpstr>
      <vt:lpstr>Capital City Babylon</vt:lpstr>
      <vt:lpstr>Sumer &amp; Babylonia</vt:lpstr>
      <vt:lpstr>Hammurabi</vt:lpstr>
      <vt:lpstr>Absolute Monarchy</vt:lpstr>
      <vt:lpstr>Hammurabi the Lawmaker</vt:lpstr>
      <vt:lpstr>Hammurabi’s Code</vt:lpstr>
      <vt:lpstr>Problem with Hammurabi’s Code</vt:lpstr>
      <vt:lpstr>Hammurabi’s Code</vt:lpstr>
      <vt:lpstr>King Hammurabi’s Classical Period </vt:lpstr>
      <vt:lpstr>Hammurabi’s Death</vt:lpstr>
      <vt:lpstr>Kassites Control of Babylon</vt:lpstr>
      <vt:lpstr>King Nebakanezer I</vt:lpstr>
      <vt:lpstr>Babylonians &amp; Assyrians become Enemies  </vt:lpstr>
      <vt:lpstr>Babylonians &amp; Assyrians become Enemies </vt:lpstr>
      <vt:lpstr>Nebakanezer II </vt:lpstr>
      <vt:lpstr>Nebakanezer II </vt:lpstr>
      <vt:lpstr>Nebakanezer II Sacks Assyria</vt:lpstr>
      <vt:lpstr>Nebakanezer II </vt:lpstr>
      <vt:lpstr>Tower of Babel</vt:lpstr>
      <vt:lpstr>Tower of Babel</vt:lpstr>
      <vt:lpstr>Hanging Gardens of Babylon</vt:lpstr>
      <vt:lpstr>Hanging Gardens of Babylon</vt:lpstr>
      <vt:lpstr>Hanging Gardens of Babylon</vt:lpstr>
      <vt:lpstr>The Hated Place of Exile</vt:lpstr>
      <vt:lpstr>Nebakanezer II Dream</vt:lpstr>
      <vt:lpstr>Nebakanezer II Dream</vt:lpstr>
      <vt:lpstr>Nebakanezer II Dream</vt:lpstr>
      <vt:lpstr>Nebakanezer II Dream</vt:lpstr>
      <vt:lpstr>Nebakanezer II Dream</vt:lpstr>
      <vt:lpstr>Downfall/Decline of Babylonia</vt:lpstr>
      <vt:lpstr>Important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Garbisch</dc:creator>
  <cp:lastModifiedBy>Andrew Garbisch</cp:lastModifiedBy>
  <cp:revision>19</cp:revision>
  <dcterms:created xsi:type="dcterms:W3CDTF">2013-10-20T14:00:17Z</dcterms:created>
  <dcterms:modified xsi:type="dcterms:W3CDTF">2013-10-20T14:00:44Z</dcterms:modified>
</cp:coreProperties>
</file>